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80" r:id="rId2"/>
    <p:sldId id="481" r:id="rId3"/>
    <p:sldId id="352" r:id="rId4"/>
    <p:sldId id="409" r:id="rId5"/>
    <p:sldId id="427" r:id="rId6"/>
    <p:sldId id="428" r:id="rId7"/>
    <p:sldId id="411" r:id="rId8"/>
    <p:sldId id="482" r:id="rId9"/>
    <p:sldId id="386" r:id="rId10"/>
    <p:sldId id="436" r:id="rId11"/>
    <p:sldId id="475" r:id="rId12"/>
    <p:sldId id="433" r:id="rId13"/>
    <p:sldId id="385" r:id="rId14"/>
    <p:sldId id="434" r:id="rId15"/>
    <p:sldId id="474" r:id="rId16"/>
    <p:sldId id="480" r:id="rId17"/>
    <p:sldId id="388" r:id="rId18"/>
    <p:sldId id="440" r:id="rId19"/>
    <p:sldId id="382" r:id="rId20"/>
    <p:sldId id="470" r:id="rId21"/>
    <p:sldId id="463" r:id="rId22"/>
    <p:sldId id="464" r:id="rId23"/>
    <p:sldId id="468" r:id="rId24"/>
    <p:sldId id="460" r:id="rId25"/>
    <p:sldId id="469" r:id="rId26"/>
    <p:sldId id="471" r:id="rId27"/>
    <p:sldId id="467" r:id="rId28"/>
    <p:sldId id="472" r:id="rId29"/>
    <p:sldId id="483" r:id="rId30"/>
    <p:sldId id="405" r:id="rId31"/>
    <p:sldId id="406" r:id="rId32"/>
    <p:sldId id="407" r:id="rId33"/>
    <p:sldId id="426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EBBAD"/>
    <a:srgbClr val="000000"/>
    <a:srgbClr val="FBE458"/>
    <a:srgbClr val="FF9999"/>
    <a:srgbClr val="FF6699"/>
    <a:srgbClr val="FF5050"/>
    <a:srgbClr val="FBFBFB"/>
    <a:srgbClr val="CCFF99"/>
    <a:srgbClr val="FDE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2619A-E6D9-4570-86EF-E771CE401E03}" v="1" dt="2023-06-06T18:58:09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3" autoAdjust="0"/>
    <p:restoredTop sz="93899" autoAdjust="0"/>
  </p:normalViewPr>
  <p:slideViewPr>
    <p:cSldViewPr snapToGrid="0">
      <p:cViewPr varScale="1">
        <p:scale>
          <a:sx n="82" d="100"/>
          <a:sy n="82" d="100"/>
        </p:scale>
        <p:origin x="917" y="72"/>
      </p:cViewPr>
      <p:guideLst/>
    </p:cSldViewPr>
  </p:slideViewPr>
  <p:outlineViewPr>
    <p:cViewPr>
      <p:scale>
        <a:sx n="33" d="100"/>
        <a:sy n="33" d="100"/>
      </p:scale>
      <p:origin x="0" y="-15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Lachiver-Morin" userId="f9be1c84e5e63f33" providerId="LiveId" clId="{0EC2619A-E6D9-4570-86EF-E771CE401E03}"/>
    <pc:docChg chg="modSld">
      <pc:chgData name="cathy Lachiver-Morin" userId="f9be1c84e5e63f33" providerId="LiveId" clId="{0EC2619A-E6D9-4570-86EF-E771CE401E03}" dt="2023-06-06T18:58:09.390" v="2" actId="20577"/>
      <pc:docMkLst>
        <pc:docMk/>
      </pc:docMkLst>
      <pc:sldChg chg="modSp mod">
        <pc:chgData name="cathy Lachiver-Morin" userId="f9be1c84e5e63f33" providerId="LiveId" clId="{0EC2619A-E6D9-4570-86EF-E771CE401E03}" dt="2023-05-29T16:04:39.005" v="1" actId="20577"/>
        <pc:sldMkLst>
          <pc:docMk/>
          <pc:sldMk cId="1226942464" sldId="407"/>
        </pc:sldMkLst>
        <pc:spChg chg="mod">
          <ac:chgData name="cathy Lachiver-Morin" userId="f9be1c84e5e63f33" providerId="LiveId" clId="{0EC2619A-E6D9-4570-86EF-E771CE401E03}" dt="2023-05-29T16:04:39.005" v="1" actId="20577"/>
          <ac:spMkLst>
            <pc:docMk/>
            <pc:sldMk cId="1226942464" sldId="407"/>
            <ac:spMk id="3" creationId="{D9AF7FC9-7A6E-4AA1-A9C4-6CC7FABC250F}"/>
          </ac:spMkLst>
        </pc:spChg>
      </pc:sldChg>
      <pc:sldChg chg="modSp">
        <pc:chgData name="cathy Lachiver-Morin" userId="f9be1c84e5e63f33" providerId="LiveId" clId="{0EC2619A-E6D9-4570-86EF-E771CE401E03}" dt="2023-06-06T18:58:09.390" v="2" actId="20577"/>
        <pc:sldMkLst>
          <pc:docMk/>
          <pc:sldMk cId="3437248226" sldId="433"/>
        </pc:sldMkLst>
        <pc:spChg chg="mod">
          <ac:chgData name="cathy Lachiver-Morin" userId="f9be1c84e5e63f33" providerId="LiveId" clId="{0EC2619A-E6D9-4570-86EF-E771CE401E03}" dt="2023-06-06T18:58:09.390" v="2" actId="20577"/>
          <ac:spMkLst>
            <pc:docMk/>
            <pc:sldMk cId="3437248226" sldId="433"/>
            <ac:spMk id="10" creationId="{4658DE54-1873-8D3D-1AA6-D4995982ECC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71402487732505"/>
          <c:y val="3.2105067452815661E-2"/>
          <c:w val="0.57371771463349686"/>
          <c:h val="0.818196374641351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Bourg</c:v>
                </c:pt>
              </c:strCache>
            </c:strRef>
          </c:tx>
          <c:spPr>
            <a:solidFill>
              <a:srgbClr val="4EBBAD"/>
            </a:solidFill>
            <a:ln>
              <a:noFill/>
            </a:ln>
            <a:effectLst/>
          </c:spPr>
          <c:invertIfNegative val="0"/>
          <c:cat>
            <c:strRef>
              <c:f>Feuil1!$A$2:$A$21</c:f>
              <c:strCache>
                <c:ptCount val="20"/>
                <c:pt idx="0">
                  <c:v>Le rab</c:v>
                </c:pt>
                <c:pt idx="1">
                  <c:v>Avoir la carafe d'eau à disposition sur la table</c:v>
                </c:pt>
                <c:pt idx="2">
                  <c:v>Œufs / omelette</c:v>
                </c:pt>
                <c:pt idx="3">
                  <c:v>Yaourts</c:v>
                </c:pt>
                <c:pt idx="4">
                  <c:v>Poisson / Poisson pané</c:v>
                </c:pt>
                <c:pt idx="5">
                  <c:v>Fromage / chèvre chaud</c:v>
                </c:pt>
                <c:pt idx="6">
                  <c:v>Les cantinières</c:v>
                </c:pt>
                <c:pt idx="7">
                  <c:v>Riz / Ebly / autres céréales</c:v>
                </c:pt>
                <c:pt idx="8">
                  <c:v>Autres : nuggets végétariens, galette au fromage, noix, raisins</c:v>
                </c:pt>
                <c:pt idx="9">
                  <c:v>Parler avec les copains et copines</c:v>
                </c:pt>
                <c:pt idx="10">
                  <c:v>Légumes secs</c:v>
                </c:pt>
                <c:pt idx="11">
                  <c:v>Fruits / compotes</c:v>
                </c:pt>
                <c:pt idx="12">
                  <c:v>J'aime tout à la cantine !</c:v>
                </c:pt>
                <c:pt idx="13">
                  <c:v>Desserts / gâteaux / tartes / glaces</c:v>
                </c:pt>
                <c:pt idx="14">
                  <c:v>Manger. En général c'est bon !</c:v>
                </c:pt>
                <c:pt idx="15">
                  <c:v>Purée / hachis parmentier / p. de terre / gratins dauphinois</c:v>
                </c:pt>
                <c:pt idx="16">
                  <c:v>Légumes / soupes</c:v>
                </c:pt>
                <c:pt idx="17">
                  <c:v>Pâtes / lasagnes / gratins de pâtes / pizza</c:v>
                </c:pt>
                <c:pt idx="18">
                  <c:v>Viande / saucisse / poulet / steak / jambon béchamel</c:v>
                </c:pt>
                <c:pt idx="19">
                  <c:v>Frites</c:v>
                </c:pt>
              </c:strCache>
            </c:strRef>
          </c:cat>
          <c:val>
            <c:numRef>
              <c:f>Feuil1!$B$2:$B$21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2.5974025974025976E-2</c:v>
                </c:pt>
                <c:pt idx="4">
                  <c:v>3.896103896103896E-2</c:v>
                </c:pt>
                <c:pt idx="5">
                  <c:v>1.2987012987012988E-2</c:v>
                </c:pt>
                <c:pt idx="6">
                  <c:v>3.896103896103896E-2</c:v>
                </c:pt>
                <c:pt idx="7">
                  <c:v>3.896103896103896E-2</c:v>
                </c:pt>
                <c:pt idx="8">
                  <c:v>2.5974025974025976E-2</c:v>
                </c:pt>
                <c:pt idx="9">
                  <c:v>6.4935064935064929E-2</c:v>
                </c:pt>
                <c:pt idx="10">
                  <c:v>7.792207792207792E-2</c:v>
                </c:pt>
                <c:pt idx="11">
                  <c:v>6.4935064935064929E-2</c:v>
                </c:pt>
                <c:pt idx="12">
                  <c:v>7.792207792207792E-2</c:v>
                </c:pt>
                <c:pt idx="13">
                  <c:v>7.792207792207792E-2</c:v>
                </c:pt>
                <c:pt idx="14">
                  <c:v>6.4935064935064929E-2</c:v>
                </c:pt>
                <c:pt idx="15">
                  <c:v>0.1038961038961039</c:v>
                </c:pt>
                <c:pt idx="16">
                  <c:v>0.14285714285714285</c:v>
                </c:pt>
                <c:pt idx="17">
                  <c:v>0.2857142857142857</c:v>
                </c:pt>
                <c:pt idx="18">
                  <c:v>0.24675324675324675</c:v>
                </c:pt>
                <c:pt idx="19">
                  <c:v>0.20779220779220781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7-4936-B6FD-D7F98BDBA64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Loguivy</c:v>
                </c:pt>
              </c:strCache>
            </c:strRef>
          </c:tx>
          <c:spPr>
            <a:solidFill>
              <a:srgbClr val="4EBBAD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Feuil1!$A$2:$A$21</c:f>
              <c:strCache>
                <c:ptCount val="20"/>
                <c:pt idx="0">
                  <c:v>Le rab</c:v>
                </c:pt>
                <c:pt idx="1">
                  <c:v>Avoir la carafe d'eau à disposition sur la table</c:v>
                </c:pt>
                <c:pt idx="2">
                  <c:v>Œufs / omelette</c:v>
                </c:pt>
                <c:pt idx="3">
                  <c:v>Yaourts</c:v>
                </c:pt>
                <c:pt idx="4">
                  <c:v>Poisson / Poisson pané</c:v>
                </c:pt>
                <c:pt idx="5">
                  <c:v>Fromage / chèvre chaud</c:v>
                </c:pt>
                <c:pt idx="6">
                  <c:v>Les cantinières</c:v>
                </c:pt>
                <c:pt idx="7">
                  <c:v>Riz / Ebly / autres céréales</c:v>
                </c:pt>
                <c:pt idx="8">
                  <c:v>Autres : nuggets végétariens, galette au fromage, noix, raisins</c:v>
                </c:pt>
                <c:pt idx="9">
                  <c:v>Parler avec les copains et copines</c:v>
                </c:pt>
                <c:pt idx="10">
                  <c:v>Légumes secs</c:v>
                </c:pt>
                <c:pt idx="11">
                  <c:v>Fruits / compotes</c:v>
                </c:pt>
                <c:pt idx="12">
                  <c:v>J'aime tout à la cantine !</c:v>
                </c:pt>
                <c:pt idx="13">
                  <c:v>Desserts / gâteaux / tartes / glaces</c:v>
                </c:pt>
                <c:pt idx="14">
                  <c:v>Manger. En général c'est bon !</c:v>
                </c:pt>
                <c:pt idx="15">
                  <c:v>Purée / hachis parmentier / p. de terre / gratins dauphinois</c:v>
                </c:pt>
                <c:pt idx="16">
                  <c:v>Légumes / soupes</c:v>
                </c:pt>
                <c:pt idx="17">
                  <c:v>Pâtes / lasagnes / gratins de pâtes / pizza</c:v>
                </c:pt>
                <c:pt idx="18">
                  <c:v>Viande / saucisse / poulet / steak / jambon béchamel</c:v>
                </c:pt>
                <c:pt idx="19">
                  <c:v>Frites</c:v>
                </c:pt>
              </c:strCache>
            </c:strRef>
          </c:cat>
          <c:val>
            <c:numRef>
              <c:f>Feuil1!$C$2:$C$21</c:f>
              <c:numCache>
                <c:formatCode>0%</c:formatCode>
                <c:ptCount val="20"/>
                <c:pt idx="0">
                  <c:v>1.2987012987012988E-2</c:v>
                </c:pt>
                <c:pt idx="1">
                  <c:v>1.2987012987012988E-2</c:v>
                </c:pt>
                <c:pt idx="2">
                  <c:v>3.896103896103896E-2</c:v>
                </c:pt>
                <c:pt idx="3">
                  <c:v>1.2987012987012988E-2</c:v>
                </c:pt>
                <c:pt idx="4">
                  <c:v>1.2987012987012988E-2</c:v>
                </c:pt>
                <c:pt idx="5">
                  <c:v>3.896103896103896E-2</c:v>
                </c:pt>
                <c:pt idx="6">
                  <c:v>1.2987012987012988E-2</c:v>
                </c:pt>
                <c:pt idx="7">
                  <c:v>3.896103896103896E-2</c:v>
                </c:pt>
                <c:pt idx="8">
                  <c:v>5.1948051948051951E-2</c:v>
                </c:pt>
                <c:pt idx="9">
                  <c:v>1.2987012987012988E-2</c:v>
                </c:pt>
                <c:pt idx="10">
                  <c:v>1.2987012987012988E-2</c:v>
                </c:pt>
                <c:pt idx="11">
                  <c:v>2.5974025974025976E-2</c:v>
                </c:pt>
                <c:pt idx="12">
                  <c:v>1.2987012987012988E-2</c:v>
                </c:pt>
                <c:pt idx="13">
                  <c:v>2.5974025974025976E-2</c:v>
                </c:pt>
                <c:pt idx="14">
                  <c:v>5.1948051948051951E-2</c:v>
                </c:pt>
                <c:pt idx="15">
                  <c:v>6.4935064935064929E-2</c:v>
                </c:pt>
                <c:pt idx="16">
                  <c:v>5.1948051948051951E-2</c:v>
                </c:pt>
                <c:pt idx="17">
                  <c:v>5.1948051948051951E-2</c:v>
                </c:pt>
                <c:pt idx="18">
                  <c:v>9.0909090909090912E-2</c:v>
                </c:pt>
                <c:pt idx="19">
                  <c:v>0.16883116883116883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5-4F0F-979D-B45FF5C19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95941936"/>
        <c:axId val="1795937136"/>
      </c:barChart>
      <c:catAx>
        <c:axId val="179594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937136"/>
        <c:crosses val="autoZero"/>
        <c:auto val="1"/>
        <c:lblAlgn val="ctr"/>
        <c:lblOffset val="100"/>
        <c:noMultiLvlLbl val="0"/>
      </c:catAx>
      <c:valAx>
        <c:axId val="179593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9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Général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Feuil1!$A$2:$A$15</c:f>
              <c:strCache>
                <c:ptCount val="14"/>
                <c:pt idx="0">
                  <c:v>Rien tout est bon !</c:v>
                </c:pt>
                <c:pt idx="1">
                  <c:v>Autres</c:v>
                </c:pt>
                <c:pt idx="2">
                  <c:v>Ambiance</c:v>
                </c:pt>
                <c:pt idx="3">
                  <c:v>Bruit</c:v>
                </c:pt>
                <c:pt idx="4">
                  <c:v>Autres plats particuliers</c:v>
                </c:pt>
                <c:pt idx="5">
                  <c:v>Œufs / omelettes</c:v>
                </c:pt>
                <c:pt idx="6">
                  <c:v>Fruits</c:v>
                </c:pt>
                <c:pt idx="7">
                  <c:v>Céréales</c:v>
                </c:pt>
                <c:pt idx="8">
                  <c:v>Légumes secs</c:v>
                </c:pt>
                <c:pt idx="9">
                  <c:v>Fromage</c:v>
                </c:pt>
                <c:pt idx="10">
                  <c:v>Poisson</c:v>
                </c:pt>
                <c:pt idx="11">
                  <c:v>Viande</c:v>
                </c:pt>
                <c:pt idx="12">
                  <c:v>Menu végétarien</c:v>
                </c:pt>
                <c:pt idx="13">
                  <c:v>Légumes</c:v>
                </c:pt>
              </c:strCache>
            </c:strRef>
          </c:cat>
          <c:val>
            <c:numRef>
              <c:f>Feuil1!$B$2:$B$15</c:f>
              <c:numCache>
                <c:formatCode>0%</c:formatCode>
                <c:ptCount val="14"/>
                <c:pt idx="0">
                  <c:v>2.5974025974025976E-2</c:v>
                </c:pt>
                <c:pt idx="1">
                  <c:v>3.896103896103896E-2</c:v>
                </c:pt>
                <c:pt idx="2">
                  <c:v>2.5974025974025976E-2</c:v>
                </c:pt>
                <c:pt idx="3">
                  <c:v>2.5974025974025976E-2</c:v>
                </c:pt>
                <c:pt idx="5">
                  <c:v>2.5974025974025976E-2</c:v>
                </c:pt>
                <c:pt idx="7">
                  <c:v>0</c:v>
                </c:pt>
                <c:pt idx="8">
                  <c:v>0</c:v>
                </c:pt>
                <c:pt idx="9">
                  <c:v>3.896103896103896E-2</c:v>
                </c:pt>
                <c:pt idx="10">
                  <c:v>3.896103896103896E-2</c:v>
                </c:pt>
                <c:pt idx="11">
                  <c:v>3.896103896103896E-2</c:v>
                </c:pt>
                <c:pt idx="12">
                  <c:v>7.792207792207792E-2</c:v>
                </c:pt>
                <c:pt idx="13">
                  <c:v>2.5974025974025976E-2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7-4936-B6FD-D7F98BDBA64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Spécifique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Feuil1!$A$2:$A$15</c:f>
              <c:strCache>
                <c:ptCount val="14"/>
                <c:pt idx="0">
                  <c:v>Rien tout est bon !</c:v>
                </c:pt>
                <c:pt idx="1">
                  <c:v>Autres</c:v>
                </c:pt>
                <c:pt idx="2">
                  <c:v>Ambiance</c:v>
                </c:pt>
                <c:pt idx="3">
                  <c:v>Bruit</c:v>
                </c:pt>
                <c:pt idx="4">
                  <c:v>Autres plats particuliers</c:v>
                </c:pt>
                <c:pt idx="5">
                  <c:v>Œufs / omelettes</c:v>
                </c:pt>
                <c:pt idx="6">
                  <c:v>Fruits</c:v>
                </c:pt>
                <c:pt idx="7">
                  <c:v>Céréales</c:v>
                </c:pt>
                <c:pt idx="8">
                  <c:v>Légumes secs</c:v>
                </c:pt>
                <c:pt idx="9">
                  <c:v>Fromage</c:v>
                </c:pt>
                <c:pt idx="10">
                  <c:v>Poisson</c:v>
                </c:pt>
                <c:pt idx="11">
                  <c:v>Viande</c:v>
                </c:pt>
                <c:pt idx="12">
                  <c:v>Menu végétarien</c:v>
                </c:pt>
                <c:pt idx="13">
                  <c:v>Légumes</c:v>
                </c:pt>
              </c:strCache>
            </c:strRef>
          </c:cat>
          <c:val>
            <c:numRef>
              <c:f>Feuil1!$C$2:$C$15</c:f>
              <c:numCache>
                <c:formatCode>General</c:formatCode>
                <c:ptCount val="14"/>
                <c:pt idx="4" formatCode="0%">
                  <c:v>0.11688311688311688</c:v>
                </c:pt>
                <c:pt idx="6" formatCode="0%">
                  <c:v>5.1948051948051951E-2</c:v>
                </c:pt>
                <c:pt idx="7" formatCode="0%">
                  <c:v>5.1948051948051951E-2</c:v>
                </c:pt>
                <c:pt idx="8" formatCode="0%">
                  <c:v>7.792207792207792E-2</c:v>
                </c:pt>
                <c:pt idx="9" formatCode="0%">
                  <c:v>2.5974025974025976E-2</c:v>
                </c:pt>
                <c:pt idx="10" formatCode="0%">
                  <c:v>5.1948051948051951E-2</c:v>
                </c:pt>
                <c:pt idx="11" formatCode="0%">
                  <c:v>7.792207792207792E-2</c:v>
                </c:pt>
                <c:pt idx="12" formatCode="0%">
                  <c:v>0.18181818181818182</c:v>
                </c:pt>
                <c:pt idx="13" formatCode="0%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7-4936-B6FD-D7F98BDBA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95941936"/>
        <c:axId val="1795937136"/>
      </c:barChart>
      <c:catAx>
        <c:axId val="179594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937136"/>
        <c:crosses val="autoZero"/>
        <c:auto val="1"/>
        <c:lblAlgn val="ctr"/>
        <c:lblOffset val="100"/>
        <c:noMultiLvlLbl val="0"/>
      </c:catAx>
      <c:valAx>
        <c:axId val="179593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9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Bourg</c:v>
                </c:pt>
              </c:strCache>
            </c:strRef>
          </c:tx>
          <c:spPr>
            <a:solidFill>
              <a:srgbClr val="4EBBAD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Rien à ajouter !</c:v>
                </c:pt>
                <c:pt idx="1">
                  <c:v>Changer la durée du service (+ lent ou + rapide)</c:v>
                </c:pt>
                <c:pt idx="2">
                  <c:v>Décorer la cantine</c:v>
                </c:pt>
                <c:pt idx="3">
                  <c:v>Pouvoir se servir tout seul (pain, eau, sel ou plat)</c:v>
                </c:pt>
                <c:pt idx="4">
                  <c:v>Pouvoir manger avec les copains, changer de place</c:v>
                </c:pt>
                <c:pt idx="5">
                  <c:v>Pouvoir parler / jouer</c:v>
                </c:pt>
                <c:pt idx="6">
                  <c:v>Entendre moins de bruit</c:v>
                </c:pt>
                <c:pt idx="7">
                  <c:v>Manger plus de plats gourmands :)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5.1948051948051951E-2</c:v>
                </c:pt>
                <c:pt idx="1">
                  <c:v>1.2987012987012988E-2</c:v>
                </c:pt>
                <c:pt idx="2">
                  <c:v>3.896103896103896E-2</c:v>
                </c:pt>
                <c:pt idx="3">
                  <c:v>2.5974025974025976E-2</c:v>
                </c:pt>
                <c:pt idx="4">
                  <c:v>2.5974025974025976E-2</c:v>
                </c:pt>
                <c:pt idx="5">
                  <c:v>2.5974025974025976E-2</c:v>
                </c:pt>
                <c:pt idx="6">
                  <c:v>0.18181818181818182</c:v>
                </c:pt>
                <c:pt idx="7">
                  <c:v>0.16883116883116883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7-4936-B6FD-D7F98BDBA64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Loguivy</c:v>
                </c:pt>
              </c:strCache>
            </c:strRef>
          </c:tx>
          <c:spPr>
            <a:solidFill>
              <a:srgbClr val="4EBBAD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Rien à ajouter !</c:v>
                </c:pt>
                <c:pt idx="1">
                  <c:v>Changer la durée du service (+ lent ou + rapide)</c:v>
                </c:pt>
                <c:pt idx="2">
                  <c:v>Décorer la cantine</c:v>
                </c:pt>
                <c:pt idx="3">
                  <c:v>Pouvoir se servir tout seul (pain, eau, sel ou plat)</c:v>
                </c:pt>
                <c:pt idx="4">
                  <c:v>Pouvoir manger avec les copains, changer de place</c:v>
                </c:pt>
                <c:pt idx="5">
                  <c:v>Pouvoir parler / jouer</c:v>
                </c:pt>
                <c:pt idx="6">
                  <c:v>Entendre moins de bruit</c:v>
                </c:pt>
                <c:pt idx="7">
                  <c:v>Manger plus de plats gourmands :)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3.896103896103896E-2</c:v>
                </c:pt>
                <c:pt idx="1">
                  <c:v>1.2987012987012988E-2</c:v>
                </c:pt>
                <c:pt idx="2">
                  <c:v>0</c:v>
                </c:pt>
                <c:pt idx="3">
                  <c:v>2.5974025974025976E-2</c:v>
                </c:pt>
                <c:pt idx="4">
                  <c:v>5.1948051948051951E-2</c:v>
                </c:pt>
                <c:pt idx="5">
                  <c:v>6.4935064935064929E-2</c:v>
                </c:pt>
                <c:pt idx="6">
                  <c:v>3.896103896103896E-2</c:v>
                </c:pt>
                <c:pt idx="7">
                  <c:v>7.792207792207792E-2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7-4936-B6FD-D7F98BDBA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95941936"/>
        <c:axId val="1795937136"/>
      </c:barChart>
      <c:catAx>
        <c:axId val="179594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937136"/>
        <c:crosses val="autoZero"/>
        <c:auto val="1"/>
        <c:lblAlgn val="ctr"/>
        <c:lblOffset val="100"/>
        <c:noMultiLvlLbl val="0"/>
      </c:catAx>
      <c:valAx>
        <c:axId val="179593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9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5624967525434"/>
          <c:y val="0.14362917226330851"/>
          <c:w val="0.6011725156833776"/>
          <c:h val="0.6511182488572232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Niveau de satisfaction actuel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8-4F23-8005-5E2347B05E79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8-4F23-8005-5E2347B05E7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8-4F23-8005-5E2347B05E79}"/>
              </c:ext>
            </c:extLst>
          </c:dPt>
          <c:dLbls>
            <c:dLbl>
              <c:idx val="0"/>
              <c:layout>
                <c:manualLayout>
                  <c:x val="5.585782365011191E-2"/>
                  <c:y val="-0.113246999604110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12047140986469"/>
                      <c:h val="8.54451731132239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38-4F23-8005-5E2347B05E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Elevé</c:v>
                </c:pt>
                <c:pt idx="1">
                  <c:v>Moyen</c:v>
                </c:pt>
                <c:pt idx="2">
                  <c:v>Faible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0.77300000000000002</c:v>
                </c:pt>
                <c:pt idx="1">
                  <c:v>0.21299999999999999</c:v>
                </c:pt>
                <c:pt idx="2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38-4F23-8005-5E2347B05E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529575139530346E-2"/>
          <c:y val="0.84187880421469496"/>
          <c:w val="0.8999999019635716"/>
          <c:h val="7.4855938457291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5624967525434"/>
          <c:y val="0.14362917226330851"/>
          <c:w val="0.6011725156833776"/>
          <c:h val="0.6511182488572232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Niveau de satisfaction actuel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DEA-470A-B18B-29650098A3AB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EA-470A-B18B-29650098A3A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EA-470A-B18B-29650098A3AB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E12-4D5A-9398-83AC0C5933FD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03F-4070-AFF5-8A1E392C012D}"/>
              </c:ext>
            </c:extLst>
          </c:dPt>
          <c:dLbls>
            <c:dLbl>
              <c:idx val="0"/>
              <c:layout>
                <c:manualLayout>
                  <c:x val="-7.86088613625536E-2"/>
                  <c:y val="4.0367798321207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12047140986469"/>
                      <c:h val="8.54451731132239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DEA-470A-B18B-29650098A3AB}"/>
                </c:ext>
              </c:extLst>
            </c:dLbl>
            <c:dLbl>
              <c:idx val="3"/>
              <c:layout>
                <c:manualLayout>
                  <c:x val="9.5283468318246786E-3"/>
                  <c:y val="-2.4220678992724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12-4D5A-9398-83AC0C593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Elevé</c:v>
                </c:pt>
                <c:pt idx="1">
                  <c:v>Moyen</c:v>
                </c:pt>
                <c:pt idx="2">
                  <c:v>Faible</c:v>
                </c:pt>
                <c:pt idx="3">
                  <c:v>Ne sait pas</c:v>
                </c:pt>
                <c:pt idx="4">
                  <c:v>Vide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0.69047619047619047</c:v>
                </c:pt>
                <c:pt idx="1">
                  <c:v>0.19047619047619047</c:v>
                </c:pt>
                <c:pt idx="2">
                  <c:v>1.1904761904761904E-2</c:v>
                </c:pt>
                <c:pt idx="3">
                  <c:v>4.7619047619047616E-2</c:v>
                </c:pt>
                <c:pt idx="4">
                  <c:v>5.9523809523809521E-2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A-470A-B18B-29650098A3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529575139530346E-2"/>
          <c:y val="0.84187880421469496"/>
          <c:w val="0.8999999019635716"/>
          <c:h val="8.1226723052893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3"/>
          <c:order val="3"/>
          <c:tx>
            <c:strRef>
              <c:f>Feuil1!$B$1</c:f>
              <c:strCache>
                <c:ptCount val="1"/>
                <c:pt idx="0">
                  <c:v>Très satisfait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1792452830188679E-3"/>
                  <c:y val="-0.33569356627350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BE-48B8-9BFB-DC5097DD6966}"/>
                </c:ext>
              </c:extLst>
            </c:dLbl>
            <c:dLbl>
              <c:idx val="1"/>
              <c:layout>
                <c:manualLayout>
                  <c:x val="-2.3584905660377358E-3"/>
                  <c:y val="-0.33849659822655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BE-48B8-9BFB-DC5097DD6966}"/>
                </c:ext>
              </c:extLst>
            </c:dLbl>
            <c:dLbl>
              <c:idx val="2"/>
              <c:layout>
                <c:manualLayout>
                  <c:x val="0"/>
                  <c:y val="-0.32800592735120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BE-48B8-9BFB-DC5097DD6966}"/>
                </c:ext>
              </c:extLst>
            </c:dLbl>
            <c:dLbl>
              <c:idx val="3"/>
              <c:layout>
                <c:manualLayout>
                  <c:x val="5.8962264150942533E-3"/>
                  <c:y val="-0.35363139042551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BE-48B8-9BFB-DC5097DD6966}"/>
                </c:ext>
              </c:extLst>
            </c:dLbl>
            <c:dLbl>
              <c:idx val="4"/>
              <c:layout>
                <c:manualLayout>
                  <c:x val="-1.1792452830188679E-3"/>
                  <c:y val="-0.33313101996606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BE-48B8-9BFB-DC5097DD6966}"/>
                </c:ext>
              </c:extLst>
            </c:dLbl>
            <c:dLbl>
              <c:idx val="5"/>
              <c:layout>
                <c:manualLayout>
                  <c:x val="-8.647698843183391E-17"/>
                  <c:y val="-0.34338120519579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4BE-48B8-9BFB-DC5097DD6966}"/>
                </c:ext>
              </c:extLst>
            </c:dLbl>
            <c:dLbl>
              <c:idx val="6"/>
              <c:layout>
                <c:manualLayout>
                  <c:x val="0"/>
                  <c:y val="-0.3581181819686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4BE-48B8-9BFB-DC5097DD6966}"/>
                </c:ext>
              </c:extLst>
            </c:dLbl>
            <c:dLbl>
              <c:idx val="7"/>
              <c:layout>
                <c:manualLayout>
                  <c:x val="7.8419811320754717E-3"/>
                  <c:y val="-0.34834709709911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BE-48B8-9BFB-DC5097DD6966}"/>
                </c:ext>
              </c:extLst>
            </c:dLbl>
            <c:dLbl>
              <c:idx val="8"/>
              <c:layout>
                <c:manualLayout>
                  <c:x val="3.5377358490564308E-3"/>
                  <c:y val="-0.36131902934781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4BE-48B8-9BFB-DC5097DD696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Plaisir à la cantine</c:v>
                </c:pt>
                <c:pt idx="1">
                  <c:v>Equilibre des menus</c:v>
                </c:pt>
                <c:pt idx="2">
                  <c:v>Variété / Education au goût</c:v>
                </c:pt>
                <c:pt idx="3">
                  <c:v>Qualité des aliments servis</c:v>
                </c:pt>
                <c:pt idx="4">
                  <c:v>Adaptation / besoins individuels</c:v>
                </c:pt>
                <c:pt idx="5">
                  <c:v>Déroulé du repas</c:v>
                </c:pt>
                <c:pt idx="6">
                  <c:v>Prix du repas</c:v>
                </c:pt>
                <c:pt idx="7">
                  <c:v>Développement local et durable</c:v>
                </c:pt>
                <c:pt idx="8">
                  <c:v>Informations / menus</c:v>
                </c:pt>
              </c:strCache>
            </c:strRef>
          </c:cat>
          <c:val>
            <c:numRef>
              <c:f>Feuil1!$B$2:$B$10</c:f>
              <c:numCache>
                <c:formatCode>0.0%</c:formatCode>
                <c:ptCount val="9"/>
                <c:pt idx="0">
                  <c:v>0.59523809523809523</c:v>
                </c:pt>
                <c:pt idx="1">
                  <c:v>0.76190476190476186</c:v>
                </c:pt>
                <c:pt idx="2">
                  <c:v>0.69047619047619047</c:v>
                </c:pt>
                <c:pt idx="3">
                  <c:v>0.77380952380952384</c:v>
                </c:pt>
                <c:pt idx="4">
                  <c:v>0.5714285714285714</c:v>
                </c:pt>
                <c:pt idx="5">
                  <c:v>0.61904761904761907</c:v>
                </c:pt>
                <c:pt idx="6">
                  <c:v>0.8571428571428571</c:v>
                </c:pt>
                <c:pt idx="7">
                  <c:v>0.77380952380952384</c:v>
                </c:pt>
                <c:pt idx="8">
                  <c:v>0.80952380952380953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BE-48B8-9BFB-DC5097DD6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837056"/>
        <c:axId val="1020836640"/>
      </c:areaChar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Feuil1!$A$2:$A$10</c:f>
              <c:strCache>
                <c:ptCount val="9"/>
                <c:pt idx="0">
                  <c:v>Plaisir à la cantine</c:v>
                </c:pt>
                <c:pt idx="1">
                  <c:v>Equilibre des menus</c:v>
                </c:pt>
                <c:pt idx="2">
                  <c:v>Variété / Education au goût</c:v>
                </c:pt>
                <c:pt idx="3">
                  <c:v>Qualité des aliments servis</c:v>
                </c:pt>
                <c:pt idx="4">
                  <c:v>Adaptation / besoins individuels</c:v>
                </c:pt>
                <c:pt idx="5">
                  <c:v>Déroulé du repas</c:v>
                </c:pt>
                <c:pt idx="6">
                  <c:v>Prix du repas</c:v>
                </c:pt>
                <c:pt idx="7">
                  <c:v>Développement local et durable</c:v>
                </c:pt>
                <c:pt idx="8">
                  <c:v>Informations / menus</c:v>
                </c:pt>
              </c:strCache>
            </c:strRef>
          </c:cat>
          <c:val>
            <c:numRef>
              <c:f>Feuil1!$C$2:$C$10</c:f>
              <c:numCache>
                <c:formatCode>0.0%</c:formatCode>
                <c:ptCount val="9"/>
                <c:pt idx="0">
                  <c:v>1.1904761904761904E-2</c:v>
                </c:pt>
                <c:pt idx="1">
                  <c:v>0</c:v>
                </c:pt>
                <c:pt idx="2">
                  <c:v>1.1904761904761904E-2</c:v>
                </c:pt>
                <c:pt idx="3">
                  <c:v>1.1904761904761904E-2</c:v>
                </c:pt>
                <c:pt idx="4">
                  <c:v>0</c:v>
                </c:pt>
                <c:pt idx="5">
                  <c:v>1.1904761904761904E-2</c:v>
                </c:pt>
                <c:pt idx="6">
                  <c:v>1.1904761904761904E-2</c:v>
                </c:pt>
                <c:pt idx="7">
                  <c:v>1.1904761904761904E-2</c:v>
                </c:pt>
                <c:pt idx="8">
                  <c:v>1.1904761904761904E-2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E-48B8-9BFB-DC5097DD6966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Moyennement satisfait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Plaisir à la cantine</c:v>
                </c:pt>
                <c:pt idx="1">
                  <c:v>Equilibre des menus</c:v>
                </c:pt>
                <c:pt idx="2">
                  <c:v>Variété / Education au goût</c:v>
                </c:pt>
                <c:pt idx="3">
                  <c:v>Qualité des aliments servis</c:v>
                </c:pt>
                <c:pt idx="4">
                  <c:v>Adaptation / besoins individuels</c:v>
                </c:pt>
                <c:pt idx="5">
                  <c:v>Déroulé du repas</c:v>
                </c:pt>
                <c:pt idx="6">
                  <c:v>Prix du repas</c:v>
                </c:pt>
                <c:pt idx="7">
                  <c:v>Développement local et durable</c:v>
                </c:pt>
                <c:pt idx="8">
                  <c:v>Informations / menus</c:v>
                </c:pt>
              </c:strCache>
            </c:strRef>
          </c:cat>
          <c:val>
            <c:numRef>
              <c:f>Feuil1!$D$2:$D$10</c:f>
              <c:numCache>
                <c:formatCode>0.0%</c:formatCode>
                <c:ptCount val="9"/>
                <c:pt idx="0">
                  <c:v>0.15476190476190477</c:v>
                </c:pt>
                <c:pt idx="1">
                  <c:v>0.11904761904761904</c:v>
                </c:pt>
                <c:pt idx="2">
                  <c:v>0.16666666666666666</c:v>
                </c:pt>
                <c:pt idx="3">
                  <c:v>9.5238095238095233E-2</c:v>
                </c:pt>
                <c:pt idx="4">
                  <c:v>0.13095238095238096</c:v>
                </c:pt>
                <c:pt idx="5">
                  <c:v>0.15476190476190477</c:v>
                </c:pt>
                <c:pt idx="6">
                  <c:v>3.5714285714285712E-2</c:v>
                </c:pt>
                <c:pt idx="7">
                  <c:v>7.1428571428571425E-2</c:v>
                </c:pt>
                <c:pt idx="8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E-48B8-9BFB-DC5097DD6966}"/>
            </c:ext>
          </c:extLst>
        </c:ser>
        <c:ser>
          <c:idx val="2"/>
          <c:order val="2"/>
          <c:tx>
            <c:strRef>
              <c:f>Feuil1!$E$1</c:f>
              <c:strCache>
                <c:ptCount val="1"/>
                <c:pt idx="0">
                  <c:v>Peu satisfait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Plaisir à la cantine</c:v>
                </c:pt>
                <c:pt idx="1">
                  <c:v>Equilibre des menus</c:v>
                </c:pt>
                <c:pt idx="2">
                  <c:v>Variété / Education au goût</c:v>
                </c:pt>
                <c:pt idx="3">
                  <c:v>Qualité des aliments servis</c:v>
                </c:pt>
                <c:pt idx="4">
                  <c:v>Adaptation / besoins individuels</c:v>
                </c:pt>
                <c:pt idx="5">
                  <c:v>Déroulé du repas</c:v>
                </c:pt>
                <c:pt idx="6">
                  <c:v>Prix du repas</c:v>
                </c:pt>
                <c:pt idx="7">
                  <c:v>Développement local et durable</c:v>
                </c:pt>
                <c:pt idx="8">
                  <c:v>Informations / menus</c:v>
                </c:pt>
              </c:strCache>
            </c:strRef>
          </c:cat>
          <c:val>
            <c:numRef>
              <c:f>Feuil1!$E$2:$E$10</c:f>
              <c:numCache>
                <c:formatCode>0.0%</c:formatCode>
                <c:ptCount val="9"/>
                <c:pt idx="0">
                  <c:v>7.1428571428571425E-2</c:v>
                </c:pt>
                <c:pt idx="1">
                  <c:v>2.3809523809523808E-2</c:v>
                </c:pt>
                <c:pt idx="2">
                  <c:v>3.5714285714285712E-2</c:v>
                </c:pt>
                <c:pt idx="3">
                  <c:v>3.5714285714285712E-2</c:v>
                </c:pt>
                <c:pt idx="4">
                  <c:v>3.5714285714285712E-2</c:v>
                </c:pt>
                <c:pt idx="5">
                  <c:v>3.5714285714285712E-2</c:v>
                </c:pt>
                <c:pt idx="6">
                  <c:v>3.5714285714285712E-2</c:v>
                </c:pt>
                <c:pt idx="7">
                  <c:v>3.5714285714285712E-2</c:v>
                </c:pt>
                <c:pt idx="8">
                  <c:v>1.1904761904761904E-2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BE-48B8-9BFB-DC5097DD6966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 ("je ne sais pas" ou vide)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Feuil1!$F$2:$F$10</c:f>
              <c:numCache>
                <c:formatCode>0.0%</c:formatCode>
                <c:ptCount val="9"/>
                <c:pt idx="0">
                  <c:v>0.16666666666666666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8.3333333333333329E-2</c:v>
                </c:pt>
                <c:pt idx="4">
                  <c:v>0.26190476190476186</c:v>
                </c:pt>
                <c:pt idx="5">
                  <c:v>0.17857142857142855</c:v>
                </c:pt>
                <c:pt idx="6">
                  <c:v>5.9523809523809521E-2</c:v>
                </c:pt>
                <c:pt idx="7">
                  <c:v>0.10714285714285714</c:v>
                </c:pt>
                <c:pt idx="8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4-48D4-8A37-C8CC0D113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837056"/>
        <c:axId val="1020836640"/>
      </c:barChart>
      <c:catAx>
        <c:axId val="10208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0836640"/>
        <c:crosses val="autoZero"/>
        <c:auto val="1"/>
        <c:lblAlgn val="ctr"/>
        <c:lblOffset val="100"/>
        <c:noMultiLvlLbl val="0"/>
      </c:catAx>
      <c:valAx>
        <c:axId val="10208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0837056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177D4A-8151-4415-8783-DA9DFEE7B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7E47D3-EA3C-4AA5-930E-A0DDF2EBC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4C5C-C7A4-404A-8C46-D641C95AE808}" type="datetimeFigureOut">
              <a:rPr lang="fr-FR" smtClean="0"/>
              <a:t>06/06/2023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F077D1-5EED-4989-A30F-5BD783A278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6FBFA5-DACD-4DE4-AF3A-7E7233B2D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CDEE-7420-448F-B117-2E711D2D61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09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26110-0778-4390-9A55-F48FBAA8D2ED}" type="datetimeFigureOut">
              <a:rPr lang="fr-FR" smtClean="0"/>
              <a:t>06/06/2023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90B0-A6D2-4750-84C6-3720B92978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6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5298A-48D1-4CAB-AE5D-AB78EA61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9335F4-23E9-40B6-8856-74A134F48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C98B7-1ACE-429D-8C5B-9F2151EC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751547-CF63-4AAB-ABB0-2C539351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C5037-908D-41A8-B6EA-D8A8235B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61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9333E-8351-41DF-BCFC-09914966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53E8BC-C5B2-46EA-BD23-2A227519C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8C744-459D-4A5E-A0F2-9713DAC3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C2E89-3D86-463D-ABEA-5A43409D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F95F5C-1859-422E-A053-7806D9CF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30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8588DA-CA34-44AC-8E2D-712C51FDA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D216C9-9C7B-4E5B-B331-0F427DA2A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90341-ACF8-4C20-BC13-58E2B671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C21107-1721-4A9F-BC43-635E021F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BA9B0-D52C-4DA6-A0B9-31A2FB14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73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69AA2-5BFE-4B8D-BA48-4C1BB79F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094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ADF33E-73FF-4C46-BAE8-BD7BCC17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F9AE8-0429-41E5-B339-128DAB54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7AEBF-7BAF-48DE-B21C-68688842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C21EB-8234-46B8-9890-567E8FBF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D1CA2-6D33-44C8-BE92-9D9D6FDE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E3438E-AC8C-4046-8D71-E1F261C9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75D7C1-0E72-4BDD-B2D3-ACEC7D65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0E2E00-A48E-49CA-87F5-285047EA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3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4A7E6-7681-4CAD-A037-ECBCEC58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AE6225-8FA0-430F-BBD1-7D68954E7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977C00-2442-4327-9511-55508872F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FA797B-3E5C-49E0-B3A3-3D73E448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BC0185-EE62-4F0C-99CB-3E898081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694409-5E81-4AA1-B9F6-5664DEA1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52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8223D-31AE-4087-8CD8-0C503A2B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5F3F6D-2379-4914-81AC-69019FB2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0F2292-5C39-436E-B4F3-4BD9AC5AE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28E8DC-CFDB-439F-812D-C61AC9F58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8F359F-EFD8-41F9-A57A-AF5F49637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AEAE5A-D3F3-45AE-B813-679C4874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0A5047-D985-4D36-88C0-6036B857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6F932D-6A5D-4310-9708-9FDA08FC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81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346B9-637E-4F9D-AF88-017F447B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98CE0B-4DAC-476C-89E6-74AD54F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18E18-B71C-4BF4-9A02-93ADE12D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387CD3-458C-4BE5-B662-95B04B17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0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6B5805-0BC3-4CDA-9CD7-936BF41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B21E33-85B1-468A-97BD-05288C0A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6C3B1-6312-47D4-84BB-3FFFA19C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86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8D415-F893-4ED6-BF3D-E3B5230A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60069-0859-4F9B-80A8-2BDC8B4A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E79997-9E64-4C14-B767-B00376AC9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E6ED3D-BF49-44F4-9595-4393DEE0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3235F2-2F45-41B3-B14B-724773BC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EBAA8D-AAB8-4B99-9941-76448B1E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3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B5763-3692-43D6-BFC1-77F72AF1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0C4106-5F57-4A99-B3AB-AEAB66082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87C066-5311-47A6-802F-48ECCA969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9922ED-5EA9-43E7-BCF6-07B3082B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C70E7C-CF5F-42D6-ABBA-44A117FC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A338F1-6603-464E-8399-732B6DB9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50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20A65A-48FC-447F-BA4A-F9765746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70DA80-9104-4A5C-AA84-E18E921F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A1F49-8EDC-4CD8-993E-0C3D459C9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A8ACE2-6DEA-4B63-AB62-EC3F52DFF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A08B-F2F0-4D3B-9D71-E9D6CFF1F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1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F85A9-A144-4B7F-AEB8-581637820C3F}"/>
              </a:ext>
            </a:extLst>
          </p:cNvPr>
          <p:cNvSpPr/>
          <p:nvPr/>
        </p:nvSpPr>
        <p:spPr>
          <a:xfrm>
            <a:off x="1" y="4799760"/>
            <a:ext cx="12192000" cy="1216377"/>
          </a:xfrm>
          <a:prstGeom prst="rect">
            <a:avLst/>
          </a:prstGeom>
          <a:solidFill>
            <a:srgbClr val="4EBBA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Cantines de Ploubazlanec</a:t>
            </a:r>
          </a:p>
          <a:p>
            <a:pPr algn="ctr"/>
            <a:r>
              <a:rPr lang="fr-FR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Bilan de la Consultation annuelle 2022-2023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A5392E5-C06B-4071-91D4-D107A45F4C6D}"/>
              </a:ext>
            </a:extLst>
          </p:cNvPr>
          <p:cNvGrpSpPr/>
          <p:nvPr/>
        </p:nvGrpSpPr>
        <p:grpSpPr>
          <a:xfrm>
            <a:off x="0" y="600074"/>
            <a:ext cx="12191999" cy="4199686"/>
            <a:chOff x="0" y="-1"/>
            <a:chExt cx="12191999" cy="4199686"/>
          </a:xfrm>
        </p:grpSpPr>
        <p:pic>
          <p:nvPicPr>
            <p:cNvPr id="4098" name="Picture 2" descr="Afficher l’image source">
              <a:extLst>
                <a:ext uri="{FF2B5EF4-FFF2-40B4-BE49-F238E27FC236}">
                  <a16:creationId xmlns:a16="http://schemas.microsoft.com/office/drawing/2014/main" id="{EE2E9F3F-0D0F-4DF5-BFC5-B7FEE18CF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9664" y="0"/>
              <a:ext cx="5792671" cy="4199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3A1906-874A-4BF9-BB25-B2553EB955CA}"/>
                </a:ext>
              </a:extLst>
            </p:cNvPr>
            <p:cNvSpPr/>
            <p:nvPr/>
          </p:nvSpPr>
          <p:spPr>
            <a:xfrm>
              <a:off x="0" y="0"/>
              <a:ext cx="3199664" cy="4199685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A617DC-9323-4724-953A-5B4F7F27FE34}"/>
                </a:ext>
              </a:extLst>
            </p:cNvPr>
            <p:cNvSpPr/>
            <p:nvPr/>
          </p:nvSpPr>
          <p:spPr>
            <a:xfrm>
              <a:off x="8992335" y="-1"/>
              <a:ext cx="3199664" cy="4199685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D4B7FB0-392C-47AE-B9E1-EA107A0614C8}"/>
              </a:ext>
            </a:extLst>
          </p:cNvPr>
          <p:cNvSpPr/>
          <p:nvPr/>
        </p:nvSpPr>
        <p:spPr>
          <a:xfrm>
            <a:off x="0" y="0"/>
            <a:ext cx="12192000" cy="60007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2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F4C9F6-CED7-A630-57D1-1B32353C9DDE}"/>
              </a:ext>
            </a:extLst>
          </p:cNvPr>
          <p:cNvSpPr/>
          <p:nvPr/>
        </p:nvSpPr>
        <p:spPr>
          <a:xfrm>
            <a:off x="853440" y="2707322"/>
            <a:ext cx="10982960" cy="213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Aft>
                <a:spcPts val="600"/>
              </a:spcAft>
            </a:pPr>
            <a:endParaRPr lang="fr-FR" sz="1400" b="1" dirty="0">
              <a:solidFill>
                <a:srgbClr val="FF66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92FC6-D3E0-8ACC-E878-BD532DC3C92F}"/>
              </a:ext>
            </a:extLst>
          </p:cNvPr>
          <p:cNvSpPr/>
          <p:nvPr/>
        </p:nvSpPr>
        <p:spPr>
          <a:xfrm>
            <a:off x="863600" y="2311082"/>
            <a:ext cx="10982960" cy="213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Aft>
                <a:spcPts val="600"/>
              </a:spcAft>
            </a:pPr>
            <a:endParaRPr lang="fr-FR" sz="1400" b="1" dirty="0">
              <a:solidFill>
                <a:srgbClr val="FF66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29691-3D55-A73E-0747-C833EA46A4FA}"/>
              </a:ext>
            </a:extLst>
          </p:cNvPr>
          <p:cNvSpPr/>
          <p:nvPr/>
        </p:nvSpPr>
        <p:spPr>
          <a:xfrm>
            <a:off x="848360" y="1717040"/>
            <a:ext cx="10982960" cy="213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Aft>
                <a:spcPts val="600"/>
              </a:spcAft>
            </a:pPr>
            <a:endParaRPr lang="fr-FR" sz="1400" b="1" dirty="0">
              <a:solidFill>
                <a:srgbClr val="FF66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21DD8E-3C0E-5656-F22F-83E4D821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Qu'est-ce que tu aimes le plus à la cantine ?</a:t>
            </a:r>
            <a:br>
              <a:rPr lang="fr-FR" sz="4000" dirty="0"/>
            </a:b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« </a:t>
            </a:r>
            <a:r>
              <a:rPr lang="fr-FR" sz="2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Manger, c'est trop bon. Les copains. » « La pizza et même les haricots verts »</a:t>
            </a:r>
            <a:br>
              <a:rPr lang="fr-FR" sz="2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endParaRPr lang="fr-FR" sz="1800" i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AE4DDF11-2376-F203-FE24-B8BF66EFC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46477"/>
              </p:ext>
            </p:extLst>
          </p:nvPr>
        </p:nvGraphicFramePr>
        <p:xfrm>
          <a:off x="838200" y="1584960"/>
          <a:ext cx="10515600" cy="477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E09138-75A6-7B54-0BFE-30C48C6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B578D5-8E7E-485F-2207-E8BAB37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AAC63-BA3E-2665-FC32-32C0C9A7BEBC}"/>
              </a:ext>
            </a:extLst>
          </p:cNvPr>
          <p:cNvSpPr/>
          <p:nvPr/>
        </p:nvSpPr>
        <p:spPr>
          <a:xfrm>
            <a:off x="7162800" y="3551239"/>
            <a:ext cx="5029200" cy="16767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Près de 4 enfant sur 10 raffolent des frites, surtout si elles sont accompagnées de jambon béchamel 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Près d’1 enfant sur 5 mentionne spontanément des légumes dans ses plats favoris.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Plus d’1 enfant sur 10 aime tous les plats servis.</a:t>
            </a:r>
          </a:p>
        </p:txBody>
      </p:sp>
    </p:spTree>
    <p:extLst>
      <p:ext uri="{BB962C8B-B14F-4D97-AF65-F5344CB8AC3E}">
        <p14:creationId xmlns:p14="http://schemas.microsoft.com/office/powerpoint/2010/main" val="31192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Graphic spid="9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1DD8E-3C0E-5656-F22F-83E4D821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Qu'est-ce que tu aimes le moins à la cantine ?</a:t>
            </a:r>
            <a:br>
              <a:rPr lang="fr-FR" sz="4000" dirty="0"/>
            </a:b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« Que </a:t>
            </a:r>
            <a:r>
              <a:rPr lang="fr-FR" sz="2400" i="1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des courgettes </a:t>
            </a:r>
            <a:r>
              <a:rPr lang="fr-FR" sz="2400" i="1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pasque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j'aime pas les courgettes. »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AE4DDF11-2376-F203-FE24-B8BF66EFC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59408"/>
              </p:ext>
            </p:extLst>
          </p:nvPr>
        </p:nvGraphicFramePr>
        <p:xfrm>
          <a:off x="838200" y="1825624"/>
          <a:ext cx="10515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E09138-75A6-7B54-0BFE-30C48C6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B578D5-8E7E-485F-2207-E8BAB37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703DB6-8F15-A441-E7B2-8AF695470AE4}"/>
              </a:ext>
            </a:extLst>
          </p:cNvPr>
          <p:cNvSpPr/>
          <p:nvPr/>
        </p:nvSpPr>
        <p:spPr>
          <a:xfrm>
            <a:off x="5476240" y="2563494"/>
            <a:ext cx="6715760" cy="25063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Près de 4 enfant sur 10 enfants n’apprécient pas au moins un type de légumes servi (ex : courgettes, betteraves, tomates, etc.).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Près de 2 enfants sur 10 n’apprécient pas au moins un plat végétarien spécifique (ex : gratin / lasagnes aux légumes, chili sin carne, etc.), et moins de 1 sur 10 % le menu végétarien en général.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La majorité des aliments ou plats cités sont spécifiques (vs. un groupe d’aliments dans son intégralité), ce qui est bon signe pour la construction d’un répertoire alimentaire le plus varié possible.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28E4D-84E9-CB28-CC84-EED966FC01FD}"/>
              </a:ext>
            </a:extLst>
          </p:cNvPr>
          <p:cNvSpPr/>
          <p:nvPr/>
        </p:nvSpPr>
        <p:spPr>
          <a:xfrm>
            <a:off x="838200" y="1960879"/>
            <a:ext cx="10982960" cy="49784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Aft>
                <a:spcPts val="600"/>
              </a:spcAft>
            </a:pPr>
            <a:endParaRPr lang="fr-FR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60A232-91B0-8C51-730B-66E497392E13}"/>
              </a:ext>
            </a:extLst>
          </p:cNvPr>
          <p:cNvSpPr/>
          <p:nvPr/>
        </p:nvSpPr>
        <p:spPr>
          <a:xfrm>
            <a:off x="838200" y="2831146"/>
            <a:ext cx="10515600" cy="1100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Aft>
                <a:spcPts val="600"/>
              </a:spcAft>
            </a:pPr>
            <a:endParaRPr lang="fr-FR" sz="1400" b="1" dirty="0">
              <a:solidFill>
                <a:srgbClr val="FF66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91E36-E727-830F-274A-24651003367C}"/>
              </a:ext>
            </a:extLst>
          </p:cNvPr>
          <p:cNvSpPr/>
          <p:nvPr/>
        </p:nvSpPr>
        <p:spPr>
          <a:xfrm>
            <a:off x="838200" y="2428240"/>
            <a:ext cx="10515600" cy="284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spcAft>
                <a:spcPts val="600"/>
              </a:spcAft>
            </a:pPr>
            <a:endParaRPr lang="fr-FR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AE4DDF11-2376-F203-FE24-B8BF66EFC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854048"/>
              </p:ext>
            </p:extLst>
          </p:nvPr>
        </p:nvGraphicFramePr>
        <p:xfrm>
          <a:off x="838200" y="1825625"/>
          <a:ext cx="10515600" cy="407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F21DD8E-3C0E-5656-F22F-83E4D821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0760" cy="1325563"/>
          </a:xfrm>
        </p:spPr>
        <p:txBody>
          <a:bodyPr>
            <a:noAutofit/>
          </a:bodyPr>
          <a:lstStyle/>
          <a:p>
            <a:r>
              <a:rPr lang="fr-FR" sz="4000" dirty="0"/>
              <a:t>Qu'est-ce qui ferait que le moment à la cantine soit plus plaisant (ou encore plus plaisant !) pour toi ?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E09138-75A6-7B54-0BFE-30C48C6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B578D5-8E7E-485F-2207-E8BAB37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12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8DE54-1873-8D3D-1AA6-D4995982ECC7}"/>
              </a:ext>
            </a:extLst>
          </p:cNvPr>
          <p:cNvSpPr/>
          <p:nvPr/>
        </p:nvSpPr>
        <p:spPr>
          <a:xfrm>
            <a:off x="7437120" y="3073400"/>
            <a:ext cx="4754880" cy="1229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Près d’1 enfant sur 4 souhaiterait plus de calme (surtout les + jeunes).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Près d’1 enfant </a:t>
            </a: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sur 4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souhaiterait plus de flexibilité (surtout les + grands).</a:t>
            </a:r>
          </a:p>
        </p:txBody>
      </p:sp>
    </p:spTree>
    <p:extLst>
      <p:ext uri="{BB962C8B-B14F-4D97-AF65-F5344CB8AC3E}">
        <p14:creationId xmlns:p14="http://schemas.microsoft.com/office/powerpoint/2010/main" val="34372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Graphic spid="9" grpId="0">
        <p:bldAsOne/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B66425-5188-4176-B094-D676D0BF2D14}"/>
              </a:ext>
            </a:extLst>
          </p:cNvPr>
          <p:cNvSpPr/>
          <p:nvPr/>
        </p:nvSpPr>
        <p:spPr>
          <a:xfrm>
            <a:off x="0" y="1522169"/>
            <a:ext cx="12192000" cy="4856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7DE66-2B55-4C59-8E6C-48EEE3A8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BA64E-A405-4C0B-A963-89B2465B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802D3A4-A11C-4E87-ABCF-B1BD342049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enfants qui veulent plus de gourmandise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646539-961C-0ED5-33FC-E40EE5B17C0C}"/>
              </a:ext>
            </a:extLst>
          </p:cNvPr>
          <p:cNvSpPr txBox="1"/>
          <p:nvPr/>
        </p:nvSpPr>
        <p:spPr>
          <a:xfrm>
            <a:off x="4444465" y="5096060"/>
            <a:ext cx="3293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Avoir du fromage et des </a:t>
            </a:r>
            <a:r>
              <a:rPr lang="fr-FR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gateaux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563A96-D111-7A6F-56C4-5C64486FC278}"/>
              </a:ext>
            </a:extLst>
          </p:cNvPr>
          <p:cNvSpPr txBox="1"/>
          <p:nvPr/>
        </p:nvSpPr>
        <p:spPr>
          <a:xfrm>
            <a:off x="194102" y="3986210"/>
            <a:ext cx="2810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« Des chips »</a:t>
            </a:r>
            <a:r>
              <a:rPr lang="fr-FR" sz="16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DBF71B-59F2-9B70-C3ED-FDB5067373B3}"/>
              </a:ext>
            </a:extLst>
          </p:cNvPr>
          <p:cNvSpPr txBox="1"/>
          <p:nvPr/>
        </p:nvSpPr>
        <p:spPr>
          <a:xfrm>
            <a:off x="-21188" y="4562858"/>
            <a:ext cx="222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Qu'on mange tous les jours des frites. »</a:t>
            </a:r>
            <a:r>
              <a:rPr lang="fr-FR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A94C7D-23E9-7F7E-78BB-7F37B3F40B93}"/>
              </a:ext>
            </a:extLst>
          </p:cNvPr>
          <p:cNvSpPr txBox="1"/>
          <p:nvPr/>
        </p:nvSpPr>
        <p:spPr>
          <a:xfrm>
            <a:off x="10254333" y="2439806"/>
            <a:ext cx="1815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le </a:t>
            </a:r>
            <a:r>
              <a:rPr lang="fr-FR" sz="1600" b="0" u="none" strike="sng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désert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u="none" strike="sng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désert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déssert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2682DE8-6280-A972-69FA-5DAA45F90791}"/>
              </a:ext>
            </a:extLst>
          </p:cNvPr>
          <p:cNvSpPr txBox="1"/>
          <p:nvPr/>
        </p:nvSpPr>
        <p:spPr>
          <a:xfrm>
            <a:off x="210655" y="2162718"/>
            <a:ext cx="1767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« Avoir des Hamburgers »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0E7EFC-5592-69C4-4106-ADCACC3DF224}"/>
              </a:ext>
            </a:extLst>
          </p:cNvPr>
          <p:cNvSpPr txBox="1"/>
          <p:nvPr/>
        </p:nvSpPr>
        <p:spPr>
          <a:xfrm>
            <a:off x="90582" y="2819702"/>
            <a:ext cx="2954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Des </a:t>
            </a:r>
            <a:r>
              <a:rPr lang="fr-FR" sz="140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humberger</a:t>
            </a:r>
            <a:r>
              <a:rPr lang="fr-FR" sz="14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maison »</a:t>
            </a:r>
            <a:r>
              <a: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E59FF1-A63C-F8BA-CCF7-85A4096DA08D}"/>
              </a:ext>
            </a:extLst>
          </p:cNvPr>
          <p:cNvSpPr txBox="1"/>
          <p:nvPr/>
        </p:nvSpPr>
        <p:spPr>
          <a:xfrm>
            <a:off x="36488" y="3396032"/>
            <a:ext cx="1932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Des frites, </a:t>
            </a:r>
            <a:r>
              <a:rPr lang="fr-FR" sz="160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peu moins de bruit »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7882AC3-9F42-28A5-7792-BBF50C943537}"/>
              </a:ext>
            </a:extLst>
          </p:cNvPr>
          <p:cNvSpPr txBox="1"/>
          <p:nvPr/>
        </p:nvSpPr>
        <p:spPr>
          <a:xfrm>
            <a:off x="8708742" y="3198125"/>
            <a:ext cx="3273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« Plus de </a:t>
            </a:r>
            <a:r>
              <a:rPr lang="fr-FR" sz="1600" b="0" u="none" strike="noStrike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gateaux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en dessert »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B5FA27-3F70-55BD-81C3-D4FE4B7B1DA3}"/>
              </a:ext>
            </a:extLst>
          </p:cNvPr>
          <p:cNvSpPr txBox="1"/>
          <p:nvPr/>
        </p:nvSpPr>
        <p:spPr>
          <a:xfrm>
            <a:off x="1935819" y="3127479"/>
            <a:ext cx="19324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« Spaghettis à la bolognaise, le poisson qu'a pêché (dame de cantine), elle est très gentille. »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9F73B19-2F74-86CB-94DC-24B59184B1A1}"/>
              </a:ext>
            </a:extLst>
          </p:cNvPr>
          <p:cNvSpPr txBox="1"/>
          <p:nvPr/>
        </p:nvSpPr>
        <p:spPr>
          <a:xfrm>
            <a:off x="2317695" y="4630968"/>
            <a:ext cx="2242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Frites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bechamel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encore plus. »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3A87B2-96DF-15DD-2264-AE1374AD297D}"/>
              </a:ext>
            </a:extLst>
          </p:cNvPr>
          <p:cNvSpPr txBox="1"/>
          <p:nvPr/>
        </p:nvSpPr>
        <p:spPr>
          <a:xfrm>
            <a:off x="1998627" y="2186673"/>
            <a:ext cx="1712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Du poulet et des frites »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DF21EE0-3290-6E1D-F7EF-AC49156F6977}"/>
              </a:ext>
            </a:extLst>
          </p:cNvPr>
          <p:cNvSpPr txBox="1"/>
          <p:nvPr/>
        </p:nvSpPr>
        <p:spPr>
          <a:xfrm>
            <a:off x="8702203" y="2134011"/>
            <a:ext cx="1511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« Le dessert »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3283A2-00C5-75ED-6EB7-4605F54C3985}"/>
              </a:ext>
            </a:extLst>
          </p:cNvPr>
          <p:cNvSpPr/>
          <p:nvPr/>
        </p:nvSpPr>
        <p:spPr>
          <a:xfrm>
            <a:off x="513997" y="1615157"/>
            <a:ext cx="2969260" cy="415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Plutôt salé 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E6B8C0-5232-9877-8359-80A2838E266C}"/>
              </a:ext>
            </a:extLst>
          </p:cNvPr>
          <p:cNvSpPr/>
          <p:nvPr/>
        </p:nvSpPr>
        <p:spPr>
          <a:xfrm>
            <a:off x="8856374" y="1639906"/>
            <a:ext cx="2969260" cy="415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Ou sucré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2EFCA9-FFF1-17CB-95E8-E1CAAC0F832C}"/>
              </a:ext>
            </a:extLst>
          </p:cNvPr>
          <p:cNvSpPr txBox="1"/>
          <p:nvPr/>
        </p:nvSpPr>
        <p:spPr>
          <a:xfrm>
            <a:off x="8573454" y="3773699"/>
            <a:ext cx="3496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1" dirty="0"/>
              <a:t>« Qu'il y ai plus souvent des glaces, des yahourts à la fraise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3A149EE-F01E-2C28-C8E3-E4990A720813}"/>
              </a:ext>
            </a:extLst>
          </p:cNvPr>
          <p:cNvSpPr txBox="1"/>
          <p:nvPr/>
        </p:nvSpPr>
        <p:spPr>
          <a:xfrm>
            <a:off x="234966" y="5165058"/>
            <a:ext cx="2969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« Avoir plus souvent des frites et des saucisses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5E6949-474C-802A-3470-D6E32219AB66}"/>
              </a:ext>
            </a:extLst>
          </p:cNvPr>
          <p:cNvSpPr txBox="1"/>
          <p:nvPr/>
        </p:nvSpPr>
        <p:spPr>
          <a:xfrm>
            <a:off x="8341727" y="4489147"/>
            <a:ext cx="359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dirty="0"/>
              <a:t>« De temps en temps pour </a:t>
            </a:r>
            <a:r>
              <a:rPr lang="fr-FR" sz="2000" i="1" dirty="0"/>
              <a:t>ceux</a:t>
            </a:r>
            <a:r>
              <a:rPr lang="fr-FR" sz="2000" dirty="0"/>
              <a:t> qui sont sages des bonbons »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1B3F78-9543-C5D4-E97F-EF8D700CC635}"/>
              </a:ext>
            </a:extLst>
          </p:cNvPr>
          <p:cNvSpPr txBox="1"/>
          <p:nvPr/>
        </p:nvSpPr>
        <p:spPr>
          <a:xfrm>
            <a:off x="7929567" y="5334465"/>
            <a:ext cx="3896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Arial Rounded MT Bold" panose="020F0704030504030204" pitchFamily="34" charset="0"/>
              </a:rPr>
              <a:t>« Un peu plus de </a:t>
            </a:r>
            <a:r>
              <a:rPr lang="fr-FR" sz="1600" dirty="0" err="1">
                <a:latin typeface="Arial Rounded MT Bold" panose="020F0704030504030204" pitchFamily="34" charset="0"/>
              </a:rPr>
              <a:t>gateau</a:t>
            </a:r>
            <a:r>
              <a:rPr lang="fr-FR" sz="1600" dirty="0">
                <a:latin typeface="Arial Rounded MT Bold" panose="020F0704030504030204" pitchFamily="34" charset="0"/>
              </a:rPr>
              <a:t> (</a:t>
            </a:r>
            <a:r>
              <a:rPr lang="fr-FR" sz="1600" dirty="0" err="1">
                <a:latin typeface="Arial Rounded MT Bold" panose="020F0704030504030204" pitchFamily="34" charset="0"/>
              </a:rPr>
              <a:t>patisserie</a:t>
            </a:r>
            <a:r>
              <a:rPr lang="fr-FR" sz="1600" dirty="0">
                <a:latin typeface="Arial Rounded MT Bold" panose="020F0704030504030204" pitchFamily="34" charset="0"/>
              </a:rPr>
              <a:t>) en dessert qui accompagne les yaourts. »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6725965-46E8-DA31-BAD5-F31B8995EFBD}"/>
              </a:ext>
            </a:extLst>
          </p:cNvPr>
          <p:cNvSpPr txBox="1"/>
          <p:nvPr/>
        </p:nvSpPr>
        <p:spPr>
          <a:xfrm>
            <a:off x="90582" y="5928923"/>
            <a:ext cx="202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Plus d'omelette. »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D5A614B-7300-6C17-4A0E-688EE080634F}"/>
              </a:ext>
            </a:extLst>
          </p:cNvPr>
          <p:cNvSpPr txBox="1"/>
          <p:nvPr/>
        </p:nvSpPr>
        <p:spPr>
          <a:xfrm>
            <a:off x="2827175" y="5628663"/>
            <a:ext cx="239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« C'est qu'il y est du cordon bleu »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EEC2D8D-2267-C7DD-0843-16FE462A4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1" b="4471"/>
          <a:stretch/>
        </p:blipFill>
        <p:spPr>
          <a:xfrm>
            <a:off x="3807751" y="1533896"/>
            <a:ext cx="4576496" cy="30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B66425-5188-4176-B094-D676D0BF2D14}"/>
              </a:ext>
            </a:extLst>
          </p:cNvPr>
          <p:cNvSpPr/>
          <p:nvPr/>
        </p:nvSpPr>
        <p:spPr>
          <a:xfrm>
            <a:off x="0" y="1522169"/>
            <a:ext cx="12192000" cy="4856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i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7DE66-2B55-4C59-8E6C-48EEE3A8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BA64E-A405-4C0B-A963-89B2465B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802D3A4-A11C-4E87-ABCF-B1BD342049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enfants qui veulent plus de calme </a:t>
            </a:r>
          </a:p>
          <a:p>
            <a:r>
              <a:rPr lang="fr-FR" sz="3200" dirty="0"/>
              <a:t>(surtout les plus jeunes)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75322E-1789-8F6C-346A-BAF49F1088C7}"/>
              </a:ext>
            </a:extLst>
          </p:cNvPr>
          <p:cNvSpPr txBox="1"/>
          <p:nvPr/>
        </p:nvSpPr>
        <p:spPr>
          <a:xfrm>
            <a:off x="296516" y="1744320"/>
            <a:ext cx="3203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latin typeface="Comic Sans MS" panose="030F0702030302020204" pitchFamily="66" charset="0"/>
              </a:rPr>
              <a:t>« Que les autres ne parlent pas trop fort et se sentent bien aussi.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878944-00D5-DC19-4A97-4EB76F8B3567}"/>
              </a:ext>
            </a:extLst>
          </p:cNvPr>
          <p:cNvSpPr txBox="1"/>
          <p:nvPr/>
        </p:nvSpPr>
        <p:spPr>
          <a:xfrm>
            <a:off x="214660" y="2792412"/>
            <a:ext cx="336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Moins de bruit, j'aime pas ma place je suis trop prêt des grands car ils font trop de bruit.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F7FB905-1C9D-BE53-5447-3032C56ED710}"/>
              </a:ext>
            </a:extLst>
          </p:cNvPr>
          <p:cNvSpPr txBox="1"/>
          <p:nvPr/>
        </p:nvSpPr>
        <p:spPr>
          <a:xfrm>
            <a:off x="629238" y="4647015"/>
            <a:ext cx="3409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i="1" dirty="0">
                <a:latin typeface="Comic Sans MS" panose="030F0702030302020204" pitchFamily="66" charset="0"/>
              </a:rPr>
              <a:t>« J'aimerai qu'il y ait moins de bruit. Ça me casse les oreilles. 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A44278C-8352-5F42-A1CA-5AFB2F24CBE8}"/>
              </a:ext>
            </a:extLst>
          </p:cNvPr>
          <p:cNvSpPr txBox="1"/>
          <p:nvPr/>
        </p:nvSpPr>
        <p:spPr>
          <a:xfrm>
            <a:off x="152400" y="5294805"/>
            <a:ext cx="274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omic Sans MS" panose="030F0702030302020204" pitchFamily="66" charset="0"/>
              </a:rPr>
              <a:t>« Moins de bruit » (x 4)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F2B52D-2BF0-B8D6-2BBE-E9D2912B0906}"/>
              </a:ext>
            </a:extLst>
          </p:cNvPr>
          <p:cNvSpPr txBox="1"/>
          <p:nvPr/>
        </p:nvSpPr>
        <p:spPr>
          <a:xfrm>
            <a:off x="1847194" y="5777187"/>
            <a:ext cx="6306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omic Sans MS" panose="030F0702030302020204" pitchFamily="66" charset="0"/>
              </a:rPr>
              <a:t>« Un peu moins de bruit »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B24B6A5-2B1F-2E7A-D0F7-24A0BD342DED}"/>
              </a:ext>
            </a:extLst>
          </p:cNvPr>
          <p:cNvSpPr txBox="1"/>
          <p:nvPr/>
        </p:nvSpPr>
        <p:spPr>
          <a:xfrm>
            <a:off x="4319831" y="5442827"/>
            <a:ext cx="1692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omic Sans MS" panose="030F0702030302020204" pitchFamily="66" charset="0"/>
              </a:rPr>
              <a:t>« Le calme »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6393118-E605-C4E6-6A1B-DD1534D5BA79}"/>
              </a:ext>
            </a:extLst>
          </p:cNvPr>
          <p:cNvSpPr txBox="1"/>
          <p:nvPr/>
        </p:nvSpPr>
        <p:spPr>
          <a:xfrm>
            <a:off x="5747836" y="5852713"/>
            <a:ext cx="351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omic Sans MS" panose="030F0702030302020204" pitchFamily="66" charset="0"/>
              </a:rPr>
              <a:t>« Plus calme car trop de bruit »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8BD2A06-F84B-277C-B84B-6D2AA2F78AE1}"/>
              </a:ext>
            </a:extLst>
          </p:cNvPr>
          <p:cNvSpPr txBox="1"/>
          <p:nvPr/>
        </p:nvSpPr>
        <p:spPr>
          <a:xfrm>
            <a:off x="9577631" y="5662874"/>
            <a:ext cx="1915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omic Sans MS" panose="030F0702030302020204" pitchFamily="66" charset="0"/>
              </a:rPr>
              <a:t>« Trop de bruit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2152FCA-3AD4-F4A6-D6A9-11F4825987B5}"/>
              </a:ext>
            </a:extLst>
          </p:cNvPr>
          <p:cNvSpPr txBox="1"/>
          <p:nvPr/>
        </p:nvSpPr>
        <p:spPr>
          <a:xfrm>
            <a:off x="8606675" y="1708623"/>
            <a:ext cx="3585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omic Sans MS" panose="030F0702030302020204" pitchFamily="66" charset="0"/>
              </a:rPr>
              <a:t>« Je trouve qu'il y a trop de bruit »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26E1015-8A47-0969-CB59-5965DA0F7710}"/>
              </a:ext>
            </a:extLst>
          </p:cNvPr>
          <p:cNvSpPr txBox="1"/>
          <p:nvPr/>
        </p:nvSpPr>
        <p:spPr>
          <a:xfrm>
            <a:off x="8497549" y="3161744"/>
            <a:ext cx="33929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latin typeface="Comic Sans MS" panose="030F0702030302020204" pitchFamily="66" charset="0"/>
              </a:rPr>
              <a:t>« Qu'il y ait du calme. Elles disent tout le temps qu'elles ne s'entendent pas quand elles parlent. »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F06F06E-599B-4A28-E80D-CEB10DA7DA80}"/>
              </a:ext>
            </a:extLst>
          </p:cNvPr>
          <p:cNvSpPr txBox="1"/>
          <p:nvPr/>
        </p:nvSpPr>
        <p:spPr>
          <a:xfrm>
            <a:off x="4431478" y="4792631"/>
            <a:ext cx="37524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« Des frites, </a:t>
            </a:r>
            <a:r>
              <a:rPr lang="fr-FR" sz="1600" b="1" i="1" dirty="0">
                <a:latin typeface="Comic Sans MS" panose="030F0702030302020204" pitchFamily="66" charset="0"/>
              </a:rPr>
              <a:t>un peu moins de bruit. »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EC8E13DB-438A-BB72-1847-93141EEF5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28" y="1537284"/>
            <a:ext cx="4564143" cy="30475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C1928A-58C1-5103-C394-F9C1268E45F6}"/>
              </a:ext>
            </a:extLst>
          </p:cNvPr>
          <p:cNvSpPr txBox="1"/>
          <p:nvPr/>
        </p:nvSpPr>
        <p:spPr>
          <a:xfrm>
            <a:off x="8672859" y="2378639"/>
            <a:ext cx="3370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« D'arrêter d'entendre parler fort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7F258C-7E1B-50AB-CCEC-169ED466CB0F}"/>
              </a:ext>
            </a:extLst>
          </p:cNvPr>
          <p:cNvSpPr txBox="1"/>
          <p:nvPr/>
        </p:nvSpPr>
        <p:spPr>
          <a:xfrm>
            <a:off x="8610600" y="4597186"/>
            <a:ext cx="3510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« les élèves parlent moins fort comme ça (la cantinière) ne devra plus crier. plus de punitions au hasard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337F39-9BF3-3DCE-D4EE-AAA3D50D43DC}"/>
              </a:ext>
            </a:extLst>
          </p:cNvPr>
          <p:cNvSpPr txBox="1"/>
          <p:nvPr/>
        </p:nvSpPr>
        <p:spPr>
          <a:xfrm>
            <a:off x="152400" y="3683499"/>
            <a:ext cx="336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Arial Rounded MT Bold" panose="020F0704030504030204" pitchFamily="34" charset="0"/>
              </a:rPr>
              <a:t>« Il faudrait inverser la place des tables des grands et des petits. »</a:t>
            </a:r>
          </a:p>
        </p:txBody>
      </p:sp>
    </p:spTree>
    <p:extLst>
      <p:ext uri="{BB962C8B-B14F-4D97-AF65-F5344CB8AC3E}">
        <p14:creationId xmlns:p14="http://schemas.microsoft.com/office/powerpoint/2010/main" val="79355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B66425-5188-4176-B094-D676D0BF2D14}"/>
              </a:ext>
            </a:extLst>
          </p:cNvPr>
          <p:cNvSpPr/>
          <p:nvPr/>
        </p:nvSpPr>
        <p:spPr>
          <a:xfrm>
            <a:off x="0" y="1522169"/>
            <a:ext cx="12192000" cy="4856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i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7DE66-2B55-4C59-8E6C-48EEE3A8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BA64E-A405-4C0B-A963-89B2465B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802D3A4-A11C-4E87-ABCF-B1BD342049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enfants qui veulent plus de flexibilité </a:t>
            </a:r>
          </a:p>
          <a:p>
            <a:r>
              <a:rPr lang="fr-FR" sz="3200" dirty="0"/>
              <a:t>(surtout les plus grands)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ADB712-5289-940B-0F85-A8293210A086}"/>
              </a:ext>
            </a:extLst>
          </p:cNvPr>
          <p:cNvSpPr txBox="1"/>
          <p:nvPr/>
        </p:nvSpPr>
        <p:spPr>
          <a:xfrm>
            <a:off x="159606" y="2111080"/>
            <a:ext cx="322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Choisir ses copains de table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528BA6-A358-28EA-A0E6-72470AB720AB}"/>
              </a:ext>
            </a:extLst>
          </p:cNvPr>
          <p:cNvSpPr txBox="1"/>
          <p:nvPr/>
        </p:nvSpPr>
        <p:spPr>
          <a:xfrm>
            <a:off x="482600" y="2486601"/>
            <a:ext cx="31340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i="1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« Pouvoir changer de place régulièrement mettre les enfants sur les tables par affinité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7A806E7-F60C-83AF-2B01-53213E997CF5}"/>
              </a:ext>
            </a:extLst>
          </p:cNvPr>
          <p:cNvSpPr txBox="1"/>
          <p:nvPr/>
        </p:nvSpPr>
        <p:spPr>
          <a:xfrm>
            <a:off x="182880" y="3329153"/>
            <a:ext cx="313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« </a:t>
            </a:r>
            <a:r>
              <a:rPr lang="fr-FR" dirty="0" err="1">
                <a:latin typeface="Comic Sans MS" panose="030F0702030302020204" pitchFamily="66" charset="0"/>
              </a:rPr>
              <a:t>Etre</a:t>
            </a:r>
            <a:r>
              <a:rPr lang="fr-FR" dirty="0">
                <a:latin typeface="Comic Sans MS" panose="030F0702030302020204" pitchFamily="66" charset="0"/>
              </a:rPr>
              <a:t> avec mes copines sur la même table.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88BF0F-D3E4-1DAB-EE96-0531BD96291E}"/>
              </a:ext>
            </a:extLst>
          </p:cNvPr>
          <p:cNvSpPr txBox="1"/>
          <p:nvPr/>
        </p:nvSpPr>
        <p:spPr>
          <a:xfrm>
            <a:off x="838200" y="3993911"/>
            <a:ext cx="313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que je sois avec mes amis.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6364BE-E19C-CB1B-1C78-0AE47DE12218}"/>
              </a:ext>
            </a:extLst>
          </p:cNvPr>
          <p:cNvSpPr txBox="1"/>
          <p:nvPr/>
        </p:nvSpPr>
        <p:spPr>
          <a:xfrm>
            <a:off x="419100" y="4406042"/>
            <a:ext cx="313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400" i="1">
                <a:latin typeface="Comic Sans MS" panose="030F0702030302020204" pitchFamily="66" charset="0"/>
              </a:defRPr>
            </a:lvl1pPr>
          </a:lstStyle>
          <a:p>
            <a:pPr algn="l"/>
            <a:r>
              <a:rPr lang="fr-FR" dirty="0"/>
              <a:t>« De manger avec les copines »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04FB63-B361-2051-C884-F642B18F0A0D}"/>
              </a:ext>
            </a:extLst>
          </p:cNvPr>
          <p:cNvSpPr txBox="1"/>
          <p:nvPr/>
        </p:nvSpPr>
        <p:spPr>
          <a:xfrm>
            <a:off x="170143" y="4879896"/>
            <a:ext cx="2634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</a:t>
            </a:r>
            <a:r>
              <a:rPr lang="fr-FR" dirty="0" err="1"/>
              <a:t>Etre</a:t>
            </a:r>
            <a:r>
              <a:rPr lang="fr-FR" dirty="0"/>
              <a:t> à côté des copains et copines. »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DE7836-93D0-BA32-26C6-12E7907FD292}"/>
              </a:ext>
            </a:extLst>
          </p:cNvPr>
          <p:cNvSpPr txBox="1"/>
          <p:nvPr/>
        </p:nvSpPr>
        <p:spPr>
          <a:xfrm>
            <a:off x="8603227" y="2741555"/>
            <a:ext cx="3102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« Pouvoir parler doucement 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D7C9A7-79C4-FE0D-EA58-E5CA81E5FCDB}"/>
              </a:ext>
            </a:extLst>
          </p:cNvPr>
          <p:cNvSpPr txBox="1"/>
          <p:nvPr/>
        </p:nvSpPr>
        <p:spPr>
          <a:xfrm>
            <a:off x="10572070" y="3366326"/>
            <a:ext cx="1107440" cy="38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Jouer »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F7AAAC8-BD9E-6E41-A8C7-4555FCE622B5}"/>
              </a:ext>
            </a:extLst>
          </p:cNvPr>
          <p:cNvSpPr txBox="1"/>
          <p:nvPr/>
        </p:nvSpPr>
        <p:spPr>
          <a:xfrm>
            <a:off x="8496927" y="2203478"/>
            <a:ext cx="3678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« DE POUVOIR DISCUTER AVEC LES COPAINS »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B101D17-CB96-8EE9-9B10-A09B22D8EEBB}"/>
              </a:ext>
            </a:extLst>
          </p:cNvPr>
          <p:cNvSpPr txBox="1"/>
          <p:nvPr/>
        </p:nvSpPr>
        <p:spPr>
          <a:xfrm>
            <a:off x="10873877" y="2954264"/>
            <a:ext cx="139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Parler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E93AFA3-F5E4-2CF6-8E89-3AAA81513B4B}"/>
              </a:ext>
            </a:extLst>
          </p:cNvPr>
          <p:cNvSpPr txBox="1"/>
          <p:nvPr/>
        </p:nvSpPr>
        <p:spPr>
          <a:xfrm>
            <a:off x="8723179" y="3322267"/>
            <a:ext cx="2093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« Parler plus »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D2E8C41-CEB5-8593-0EF2-61954060335F}"/>
              </a:ext>
            </a:extLst>
          </p:cNvPr>
          <p:cNvSpPr txBox="1"/>
          <p:nvPr/>
        </p:nvSpPr>
        <p:spPr>
          <a:xfrm>
            <a:off x="8558046" y="3811940"/>
            <a:ext cx="2953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Qu'on puisse parler pendant le RAB. »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91129AB-0F14-254E-4362-2C30F6C38AD8}"/>
              </a:ext>
            </a:extLst>
          </p:cNvPr>
          <p:cNvSpPr txBox="1"/>
          <p:nvPr/>
        </p:nvSpPr>
        <p:spPr>
          <a:xfrm>
            <a:off x="8496927" y="4506413"/>
            <a:ext cx="3524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« que se qui sont pas sage devient sage et qu'on puisse parler chuchoter pendant le rabe »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27F0490-21FD-4DB9-EB60-8E46024D2B76}"/>
              </a:ext>
            </a:extLst>
          </p:cNvPr>
          <p:cNvSpPr txBox="1"/>
          <p:nvPr/>
        </p:nvSpPr>
        <p:spPr>
          <a:xfrm>
            <a:off x="1193800" y="5630369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i="1"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/>
              <a:t>« Avoir le pain à disposition sur la table. »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206A0E1-AC4C-F321-A20E-A697FED7A109}"/>
              </a:ext>
            </a:extLst>
          </p:cNvPr>
          <p:cNvSpPr txBox="1"/>
          <p:nvPr/>
        </p:nvSpPr>
        <p:spPr>
          <a:xfrm>
            <a:off x="8255002" y="5630799"/>
            <a:ext cx="2484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Qu'on ait accès au sel. Plats pas assez salés. »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B3CA8A9-B320-2039-87B5-8F859E8458CE}"/>
              </a:ext>
            </a:extLst>
          </p:cNvPr>
          <p:cNvSpPr txBox="1"/>
          <p:nvPr/>
        </p:nvSpPr>
        <p:spPr>
          <a:xfrm>
            <a:off x="6056806" y="5632244"/>
            <a:ext cx="2110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METTRE PICHET D'EAU SUR TABLE »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BEDC866-8D6D-0B77-F490-723893530BF5}"/>
              </a:ext>
            </a:extLst>
          </p:cNvPr>
          <p:cNvSpPr txBox="1"/>
          <p:nvPr/>
        </p:nvSpPr>
        <p:spPr>
          <a:xfrm>
            <a:off x="3985260" y="5652975"/>
            <a:ext cx="2110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i="1" dirty="0"/>
              <a:t>Se servir tout seul.</a:t>
            </a:r>
          </a:p>
        </p:txBody>
      </p:sp>
      <p:pic>
        <p:nvPicPr>
          <p:cNvPr id="53" name="Picture 2" descr="Enfants, Fratrie, Content, Cacher, Jouer">
            <a:extLst>
              <a:ext uri="{FF2B5EF4-FFF2-40B4-BE49-F238E27FC236}">
                <a16:creationId xmlns:a16="http://schemas.microsoft.com/office/drawing/2014/main" id="{9A01D7AA-9633-5FDE-30B5-7DCDD074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536880"/>
            <a:ext cx="4585053" cy="30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DA21345-BC42-46C1-77FD-59F95FEDF568}"/>
              </a:ext>
            </a:extLst>
          </p:cNvPr>
          <p:cNvSpPr/>
          <p:nvPr/>
        </p:nvSpPr>
        <p:spPr>
          <a:xfrm>
            <a:off x="513997" y="1615157"/>
            <a:ext cx="2969260" cy="415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Se placer à table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30C25B-4172-0D43-ABCB-06571907EE17}"/>
              </a:ext>
            </a:extLst>
          </p:cNvPr>
          <p:cNvSpPr/>
          <p:nvPr/>
        </p:nvSpPr>
        <p:spPr>
          <a:xfrm>
            <a:off x="8851707" y="1621038"/>
            <a:ext cx="2969260" cy="415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Sociabiliser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A575B90-0D2E-4BB7-80E5-30052104BBE3}"/>
              </a:ext>
            </a:extLst>
          </p:cNvPr>
          <p:cNvSpPr/>
          <p:nvPr/>
        </p:nvSpPr>
        <p:spPr>
          <a:xfrm>
            <a:off x="4464364" y="5004330"/>
            <a:ext cx="2969260" cy="415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Se servir seul</a:t>
            </a:r>
          </a:p>
        </p:txBody>
      </p:sp>
    </p:spTree>
    <p:extLst>
      <p:ext uri="{BB962C8B-B14F-4D97-AF65-F5344CB8AC3E}">
        <p14:creationId xmlns:p14="http://schemas.microsoft.com/office/powerpoint/2010/main" val="181441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1549A-B374-0B40-9C37-435BD882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2920" cy="1325563"/>
          </a:xfrm>
        </p:spPr>
        <p:txBody>
          <a:bodyPr/>
          <a:lstStyle/>
          <a:p>
            <a:r>
              <a:rPr lang="fr-FR" dirty="0"/>
              <a:t>Mêmes questions pour les enseignantes et ATSEM déjeunant à la cantine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29993-6669-145F-8E67-41D60341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599"/>
            <a:ext cx="5257800" cy="3095258"/>
          </a:xfrm>
          <a:solidFill>
            <a:srgbClr val="92D050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Les repas végétariens, les gâteaux des cantinières, les fruits et les légumes frais.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Tous les plats végétariens, la fréquence des fruits, les salades composées.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Légumes et fruits frais, gâteaux. Variété des plats.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Les légumes cuisinés, les entrées avec plusieurs aliments mélangés / proposés.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08DAC-56F2-52D7-C47C-7433E2A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DBD9C-2E5D-66FC-9D3D-1EE9ADA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16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C4AC549-ADE8-933F-22C5-F5360766BBE3}"/>
              </a:ext>
            </a:extLst>
          </p:cNvPr>
          <p:cNvSpPr txBox="1">
            <a:spLocks/>
          </p:cNvSpPr>
          <p:nvPr/>
        </p:nvSpPr>
        <p:spPr>
          <a:xfrm>
            <a:off x="6243320" y="2641599"/>
            <a:ext cx="5257800" cy="11582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Le ragoût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Les plats surgelés (rares)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D2D1D-5716-21F7-0D8F-97DAB37E06A9}"/>
              </a:ext>
            </a:extLst>
          </p:cNvPr>
          <p:cNvSpPr/>
          <p:nvPr/>
        </p:nvSpPr>
        <p:spPr>
          <a:xfrm>
            <a:off x="838200" y="1903728"/>
            <a:ext cx="5257800" cy="605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Qu'est-ce que vous aimez le plus à la cantine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11A0D-2EAF-4FAE-97B6-A4EBB51EA76F}"/>
              </a:ext>
            </a:extLst>
          </p:cNvPr>
          <p:cNvSpPr/>
          <p:nvPr/>
        </p:nvSpPr>
        <p:spPr>
          <a:xfrm>
            <a:off x="6243320" y="1903728"/>
            <a:ext cx="5257800" cy="605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Qu'est-ce que vous aimez le moins à la cantine ?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2A6B8D6-2C99-0976-5A2E-70A96EA3719D}"/>
              </a:ext>
            </a:extLst>
          </p:cNvPr>
          <p:cNvCxnSpPr/>
          <p:nvPr/>
        </p:nvCxnSpPr>
        <p:spPr>
          <a:xfrm>
            <a:off x="838200" y="2448559"/>
            <a:ext cx="5257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51F180A-D238-9A7A-360D-3324EBCD46EA}"/>
              </a:ext>
            </a:extLst>
          </p:cNvPr>
          <p:cNvCxnSpPr/>
          <p:nvPr/>
        </p:nvCxnSpPr>
        <p:spPr>
          <a:xfrm>
            <a:off x="6243320" y="2448559"/>
            <a:ext cx="5257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F36EF32-8929-1BB2-DC45-D2247F13FA26}"/>
              </a:ext>
            </a:extLst>
          </p:cNvPr>
          <p:cNvSpPr txBox="1"/>
          <p:nvPr/>
        </p:nvSpPr>
        <p:spPr>
          <a:xfrm>
            <a:off x="916940" y="5838457"/>
            <a:ext cx="1050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Note : pas de réponses à la dernière question « Qu'est-ce qui ferait que le moment à la cantine soit plus plaisant ? »</a:t>
            </a:r>
          </a:p>
        </p:txBody>
      </p:sp>
    </p:spTree>
    <p:extLst>
      <p:ext uri="{BB962C8B-B14F-4D97-AF65-F5344CB8AC3E}">
        <p14:creationId xmlns:p14="http://schemas.microsoft.com/office/powerpoint/2010/main" val="420625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18DE0-D6F7-473C-8C2B-DA31CD76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L’avis des adultes</a:t>
            </a:r>
          </a:p>
        </p:txBody>
      </p:sp>
    </p:spTree>
    <p:extLst>
      <p:ext uri="{BB962C8B-B14F-4D97-AF65-F5344CB8AC3E}">
        <p14:creationId xmlns:p14="http://schemas.microsoft.com/office/powerpoint/2010/main" val="70653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83CA083B-A8D7-C97B-813B-DB957681C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702247"/>
              </p:ext>
            </p:extLst>
          </p:nvPr>
        </p:nvGraphicFramePr>
        <p:xfrm>
          <a:off x="6060527" y="1947567"/>
          <a:ext cx="5100145" cy="433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FB9CD508-E45A-4AE3-84C8-1606C455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 anchor="t">
            <a:normAutofit/>
          </a:bodyPr>
          <a:lstStyle/>
          <a:p>
            <a:r>
              <a:rPr lang="fr-FR" dirty="0"/>
              <a:t>Niveau de satisfaction général</a:t>
            </a:r>
            <a:br>
              <a:rPr lang="fr-FR" dirty="0"/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manière générale, quel est votre niveau de satisfaction actuel quant aux repas servis à la cantine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6F95FE-2F9D-49A1-9EBB-0E28F7AD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algn="just">
              <a:buClr>
                <a:srgbClr val="E8642E"/>
              </a:buClr>
            </a:pPr>
            <a:endParaRPr lang="fr-FR" dirty="0"/>
          </a:p>
          <a:p>
            <a:pPr lvl="1" algn="just">
              <a:buClr>
                <a:srgbClr val="E8642E"/>
              </a:buClr>
            </a:pPr>
            <a:endParaRPr lang="fr-FR" sz="20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7FD11-8BFF-480E-A2C6-7D6CD3B6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4D0CD-CFA9-4559-8CFE-923F1A92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18</a:t>
            </a:fld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BB75A918-DF94-4DCB-91AE-B1A144091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091076"/>
              </p:ext>
            </p:extLst>
          </p:nvPr>
        </p:nvGraphicFramePr>
        <p:xfrm>
          <a:off x="838200" y="1947568"/>
          <a:ext cx="5100145" cy="433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37161C3-ECAD-F76C-3B9D-96B3130AC4E7}"/>
              </a:ext>
            </a:extLst>
          </p:cNvPr>
          <p:cNvSpPr/>
          <p:nvPr/>
        </p:nvSpPr>
        <p:spPr>
          <a:xfrm>
            <a:off x="6586220" y="2919425"/>
            <a:ext cx="8835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92D050"/>
                </a:solidFill>
              </a:rPr>
              <a:t>- 11 pts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912087-9AC1-BA22-D27B-E4169DBA5EEB}"/>
              </a:ext>
            </a:extLst>
          </p:cNvPr>
          <p:cNvSpPr/>
          <p:nvPr/>
        </p:nvSpPr>
        <p:spPr>
          <a:xfrm>
            <a:off x="10089566" y="4985409"/>
            <a:ext cx="8835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92D050"/>
                </a:solidFill>
              </a:rPr>
              <a:t>+13 pts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8AB5E-9738-6143-D480-B89543A0617E}"/>
              </a:ext>
            </a:extLst>
          </p:cNvPr>
          <p:cNvSpPr/>
          <p:nvPr/>
        </p:nvSpPr>
        <p:spPr>
          <a:xfrm>
            <a:off x="8977276" y="2155823"/>
            <a:ext cx="8835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92D050"/>
                </a:solidFill>
              </a:rPr>
              <a:t>- 2 pts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3E2A9C-1CF1-F294-1402-2898A23838E4}"/>
              </a:ext>
            </a:extLst>
          </p:cNvPr>
          <p:cNvSpPr txBox="1"/>
          <p:nvPr/>
        </p:nvSpPr>
        <p:spPr>
          <a:xfrm>
            <a:off x="762000" y="1362792"/>
            <a:ext cx="517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Réponses sans retraitement</a:t>
            </a:r>
          </a:p>
          <a:p>
            <a:pPr algn="ctr"/>
            <a:r>
              <a:rPr lang="fr-FR" sz="1600" b="1" dirty="0"/>
              <a:t>(pas de comparaison possible avec consultation antérieure)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ECAAC5-99A7-2E17-69CC-0D1FEE25F106}"/>
              </a:ext>
            </a:extLst>
          </p:cNvPr>
          <p:cNvSpPr txBox="1"/>
          <p:nvPr/>
        </p:nvSpPr>
        <p:spPr>
          <a:xfrm>
            <a:off x="6060526" y="1364042"/>
            <a:ext cx="510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Réponses hors « Ne sait pas » - « vide » </a:t>
            </a:r>
          </a:p>
          <a:p>
            <a:pPr algn="ctr"/>
            <a:r>
              <a:rPr lang="fr-FR" sz="1600" b="1" dirty="0"/>
              <a:t>(comparaison possible avec la consultation antérieure)</a:t>
            </a:r>
          </a:p>
        </p:txBody>
      </p:sp>
    </p:spTree>
    <p:extLst>
      <p:ext uri="{BB962C8B-B14F-4D97-AF65-F5344CB8AC3E}">
        <p14:creationId xmlns:p14="http://schemas.microsoft.com/office/powerpoint/2010/main" val="41749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6" grpId="0" animBg="1"/>
      <p:bldP spid="15" grpId="0" animBg="1"/>
      <p:bldP spid="17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022426B-E69E-4271-A241-91F244544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539863"/>
              </p:ext>
            </p:extLst>
          </p:nvPr>
        </p:nvGraphicFramePr>
        <p:xfrm>
          <a:off x="924560" y="1607607"/>
          <a:ext cx="1076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FB9CD508-E45A-4AE3-84C8-1606C455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Niveau de satisfaction par critère</a:t>
            </a:r>
            <a:br>
              <a:rPr lang="fr-FR" dirty="0"/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en particulier, quel est votre niveau de satisfaction actuel par critère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7FD11-8BFF-480E-A2C6-7D6CD3B6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4D0CD-CFA9-4559-8CFE-923F1A92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19</a:t>
            </a:fld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DB018C2-E32F-51D3-AA29-7877D4F64F56}"/>
              </a:ext>
            </a:extLst>
          </p:cNvPr>
          <p:cNvSpPr/>
          <p:nvPr/>
        </p:nvSpPr>
        <p:spPr>
          <a:xfrm>
            <a:off x="1767840" y="2428239"/>
            <a:ext cx="690880" cy="294640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51485C3-D14A-2DAD-BB4D-D4D8D7CD5638}"/>
              </a:ext>
            </a:extLst>
          </p:cNvPr>
          <p:cNvSpPr/>
          <p:nvPr/>
        </p:nvSpPr>
        <p:spPr>
          <a:xfrm>
            <a:off x="6512560" y="3943666"/>
            <a:ext cx="690880" cy="2946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A3F8F49-537D-F368-AA78-DEA9C1D257DF}"/>
              </a:ext>
            </a:extLst>
          </p:cNvPr>
          <p:cNvSpPr/>
          <p:nvPr/>
        </p:nvSpPr>
        <p:spPr>
          <a:xfrm>
            <a:off x="3992880" y="2291079"/>
            <a:ext cx="690880" cy="294640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70166C9-A83C-1619-CD34-27AFB97559AD}"/>
              </a:ext>
            </a:extLst>
          </p:cNvPr>
          <p:cNvSpPr/>
          <p:nvPr/>
        </p:nvSpPr>
        <p:spPr>
          <a:xfrm>
            <a:off x="7312660" y="2349814"/>
            <a:ext cx="690880" cy="294640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5811470-1FE2-DD51-DF4D-6BB447727859}"/>
              </a:ext>
            </a:extLst>
          </p:cNvPr>
          <p:cNvSpPr/>
          <p:nvPr/>
        </p:nvSpPr>
        <p:spPr>
          <a:xfrm>
            <a:off x="2894827" y="2133599"/>
            <a:ext cx="690880" cy="29464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24E900-18EB-5D9F-66F8-170DA745276D}"/>
              </a:ext>
            </a:extLst>
          </p:cNvPr>
          <p:cNvSpPr/>
          <p:nvPr/>
        </p:nvSpPr>
        <p:spPr>
          <a:xfrm>
            <a:off x="5133340" y="2021838"/>
            <a:ext cx="690880" cy="29464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366AC58-9898-9E69-3D29-3DB5BFF42533}"/>
              </a:ext>
            </a:extLst>
          </p:cNvPr>
          <p:cNvSpPr/>
          <p:nvPr/>
        </p:nvSpPr>
        <p:spPr>
          <a:xfrm>
            <a:off x="8413750" y="1874518"/>
            <a:ext cx="690880" cy="29464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3A7F78C-CF2B-F9F9-B9EA-D04593E34B63}"/>
              </a:ext>
            </a:extLst>
          </p:cNvPr>
          <p:cNvSpPr/>
          <p:nvPr/>
        </p:nvSpPr>
        <p:spPr>
          <a:xfrm>
            <a:off x="9616440" y="2047237"/>
            <a:ext cx="690880" cy="29464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6172E62-2C88-56C9-B8EB-C62F44E1D632}"/>
              </a:ext>
            </a:extLst>
          </p:cNvPr>
          <p:cNvSpPr/>
          <p:nvPr/>
        </p:nvSpPr>
        <p:spPr>
          <a:xfrm>
            <a:off x="10655300" y="1926270"/>
            <a:ext cx="690880" cy="29464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9C5A706-1AC4-15FB-E874-70258C0F0C60}"/>
              </a:ext>
            </a:extLst>
          </p:cNvPr>
          <p:cNvSpPr/>
          <p:nvPr/>
        </p:nvSpPr>
        <p:spPr>
          <a:xfrm>
            <a:off x="6214110" y="2438399"/>
            <a:ext cx="690880" cy="29464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5F74965-F235-84D5-6A0B-C46491581CD6}"/>
              </a:ext>
            </a:extLst>
          </p:cNvPr>
          <p:cNvGrpSpPr/>
          <p:nvPr/>
        </p:nvGrpSpPr>
        <p:grpSpPr>
          <a:xfrm>
            <a:off x="2229232" y="6045163"/>
            <a:ext cx="7969756" cy="276999"/>
            <a:chOff x="2221230" y="6045163"/>
            <a:chExt cx="7969756" cy="27699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EA1862C-8B10-5432-F47F-FE00437E73BF}"/>
                </a:ext>
              </a:extLst>
            </p:cNvPr>
            <p:cNvSpPr/>
            <p:nvPr/>
          </p:nvSpPr>
          <p:spPr>
            <a:xfrm>
              <a:off x="2221230" y="6066875"/>
              <a:ext cx="511810" cy="223733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%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85D05DB-3EE3-10AD-42F1-2D5353A67CC2}"/>
                </a:ext>
              </a:extLst>
            </p:cNvPr>
            <p:cNvSpPr txBox="1"/>
            <p:nvPr/>
          </p:nvSpPr>
          <p:spPr>
            <a:xfrm>
              <a:off x="3276600" y="6045163"/>
              <a:ext cx="69143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Comparaison des taux de « satisfaction élevée » général et par critère hors réponses « ne se prononce pas » 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54F805F-DE23-A88B-D0D4-B546EEE3685E}"/>
                </a:ext>
              </a:extLst>
            </p:cNvPr>
            <p:cNvSpPr/>
            <p:nvPr/>
          </p:nvSpPr>
          <p:spPr>
            <a:xfrm>
              <a:off x="2764790" y="6073860"/>
              <a:ext cx="511810" cy="223733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5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F002B-6A3A-4671-95AB-ECEE2A1360E6}"/>
              </a:ext>
            </a:extLst>
          </p:cNvPr>
          <p:cNvSpPr/>
          <p:nvPr/>
        </p:nvSpPr>
        <p:spPr>
          <a:xfrm>
            <a:off x="636104" y="1938349"/>
            <a:ext cx="8647044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A4C9D5-923B-49DB-97A6-5577342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29B20-7155-4BDA-9B35-D92177E75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Présentation de la consultation</a:t>
            </a:r>
          </a:p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Résultats </a:t>
            </a:r>
          </a:p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88B7B-9DAC-4841-93AA-BAB0B625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Cantines de Ploubazlanec - Consultation annuelle 2022-2023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ECC83F-0969-40A2-B7DC-14EC72B5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5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9134B-4CD5-F1E4-9CE3-6B6C6263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845"/>
            <a:ext cx="9870946" cy="1325563"/>
          </a:xfrm>
        </p:spPr>
        <p:txBody>
          <a:bodyPr>
            <a:normAutofit fontScale="90000"/>
          </a:bodyPr>
          <a:lstStyle/>
          <a:p>
            <a:r>
              <a:rPr lang="fr-FR" sz="8000" dirty="0"/>
              <a:t>Les points d’insatisfaction</a:t>
            </a:r>
            <a:br>
              <a:rPr lang="fr-FR" sz="8000" dirty="0"/>
            </a:b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vous avez coché pour un ou plusieurs critères la réponse "peu satisfait" : pourriez-vous nous en dire plus ?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A0DF17-B3F3-2570-5937-E4498484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AADB7-F7BC-9AFB-7C55-9E41191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418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01EDB-03ED-41D9-BC21-BD7B4BE4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6488A-3802-4996-B803-3679EC9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D90109B-0A00-4531-AFB2-4D8039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 anchor="t">
            <a:normAutofit fontScale="90000"/>
          </a:bodyPr>
          <a:lstStyle/>
          <a:p>
            <a:r>
              <a:rPr lang="fr-FR" sz="4900" dirty="0"/>
              <a:t>Verbatims concernant les points d’insatisfaction</a:t>
            </a:r>
            <a:br>
              <a:rPr lang="fr-FR" dirty="0"/>
            </a:br>
            <a:r>
              <a:rPr lang="fr-FR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vous avez coché pour un ou plusieurs critères la réponse "peu satisfait" : pourriez-vous nous en dire plus ?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97641-9779-931B-9A43-B67CABDD489F}"/>
              </a:ext>
            </a:extLst>
          </p:cNvPr>
          <p:cNvSpPr/>
          <p:nvPr/>
        </p:nvSpPr>
        <p:spPr>
          <a:xfrm>
            <a:off x="838200" y="1863408"/>
            <a:ext cx="3408680" cy="80867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Equilibre des menus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FCD48-D844-8183-2BD3-0ED082E54020}"/>
              </a:ext>
            </a:extLst>
          </p:cNvPr>
          <p:cNvSpPr/>
          <p:nvPr/>
        </p:nvSpPr>
        <p:spPr>
          <a:xfrm>
            <a:off x="4399280" y="1863408"/>
            <a:ext cx="3408680" cy="80867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Variété / Education du goût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DA0D9-255F-184B-331C-8CC0399C8CC1}"/>
              </a:ext>
            </a:extLst>
          </p:cNvPr>
          <p:cNvSpPr/>
          <p:nvPr/>
        </p:nvSpPr>
        <p:spPr>
          <a:xfrm>
            <a:off x="7960360" y="1863408"/>
            <a:ext cx="3408680" cy="80867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Qualité des aliments / Développement durable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E8A7F-2E13-A877-95FA-DB3D246A0DAC}"/>
              </a:ext>
            </a:extLst>
          </p:cNvPr>
          <p:cNvSpPr/>
          <p:nvPr/>
        </p:nvSpPr>
        <p:spPr>
          <a:xfrm>
            <a:off x="838200" y="2807017"/>
            <a:ext cx="3408680" cy="293338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6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« Des fruits à chaque repas, pas de sauce en systématique avec les légumes et le poisson, de la viande rouge. 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32292-40C3-54C6-9D1A-4CC8DAEEFC9E}"/>
              </a:ext>
            </a:extLst>
          </p:cNvPr>
          <p:cNvSpPr/>
          <p:nvPr/>
        </p:nvSpPr>
        <p:spPr>
          <a:xfrm>
            <a:off x="4399280" y="2807017"/>
            <a:ext cx="3408680" cy="293338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6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« Je trouve que des élèves qui ne sont pas </a:t>
            </a:r>
            <a:r>
              <a:rPr lang="fr-FR" dirty="0" err="1">
                <a:solidFill>
                  <a:schemeClr val="tx1"/>
                </a:solidFill>
              </a:rPr>
              <a:t>vegetariens</a:t>
            </a:r>
            <a:r>
              <a:rPr lang="fr-FR" dirty="0">
                <a:solidFill>
                  <a:schemeClr val="tx1"/>
                </a:solidFill>
              </a:rPr>
              <a:t> ne devraient pas à avoir a manger </a:t>
            </a:r>
            <a:r>
              <a:rPr lang="fr-FR" dirty="0" err="1">
                <a:solidFill>
                  <a:schemeClr val="tx1"/>
                </a:solidFill>
              </a:rPr>
              <a:t>vegetarien</a:t>
            </a:r>
            <a:r>
              <a:rPr lang="fr-FR" dirty="0">
                <a:solidFill>
                  <a:schemeClr val="tx1"/>
                </a:solidFill>
              </a:rPr>
              <a:t>. 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« Le repas végétarien les enfants n'aiment pas et donc ne mangent pas 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« Découverte des cuisines du monde 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746DB-DA07-B70E-3262-88760A2FEE1D}"/>
              </a:ext>
            </a:extLst>
          </p:cNvPr>
          <p:cNvSpPr/>
          <p:nvPr/>
        </p:nvSpPr>
        <p:spPr>
          <a:xfrm>
            <a:off x="7960360" y="2807017"/>
            <a:ext cx="3408680" cy="293338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6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« Nous aimerions une cuisine "100% Bio" quitte à réduire des aliments 'cher" tel que viande et autre… 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« Les menus élaborés ont souvent des éléments industriels et peu goûteux. Quant au reste, le goût n'y est pas. […]»</a:t>
            </a:r>
          </a:p>
        </p:txBody>
      </p:sp>
    </p:spTree>
    <p:extLst>
      <p:ext uri="{BB962C8B-B14F-4D97-AF65-F5344CB8AC3E}">
        <p14:creationId xmlns:p14="http://schemas.microsoft.com/office/powerpoint/2010/main" val="3915092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01EDB-03ED-41D9-BC21-BD7B4BE4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6488A-3802-4996-B803-3679EC9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D90109B-0A00-4531-AFB2-4D8039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 anchor="t">
            <a:normAutofit fontScale="90000"/>
          </a:bodyPr>
          <a:lstStyle/>
          <a:p>
            <a:r>
              <a:rPr lang="fr-FR" sz="4900" dirty="0"/>
              <a:t>Verbatims concernant les points d’insatisfaction</a:t>
            </a:r>
            <a:br>
              <a:rPr lang="fr-FR" dirty="0"/>
            </a:br>
            <a:r>
              <a:rPr lang="fr-FR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vous avez coché pour un ou plusieurs critères la réponse "peu satisfait" : pourriez-vous nous en dire plus ?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97641-9779-931B-9A43-B67CABDD489F}"/>
              </a:ext>
            </a:extLst>
          </p:cNvPr>
          <p:cNvSpPr/>
          <p:nvPr/>
        </p:nvSpPr>
        <p:spPr>
          <a:xfrm>
            <a:off x="838200" y="1863408"/>
            <a:ext cx="3408680" cy="80867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Adaptation aux besoins individuels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FCD48-D844-8183-2BD3-0ED082E54020}"/>
              </a:ext>
            </a:extLst>
          </p:cNvPr>
          <p:cNvSpPr/>
          <p:nvPr/>
        </p:nvSpPr>
        <p:spPr>
          <a:xfrm>
            <a:off x="4399280" y="1863408"/>
            <a:ext cx="3408680" cy="80867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Déroulé du repas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DA0D9-255F-184B-331C-8CC0399C8CC1}"/>
              </a:ext>
            </a:extLst>
          </p:cNvPr>
          <p:cNvSpPr/>
          <p:nvPr/>
        </p:nvSpPr>
        <p:spPr>
          <a:xfrm>
            <a:off x="7960360" y="1863408"/>
            <a:ext cx="3408680" cy="80867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Prix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E8A7F-2E13-A877-95FA-DB3D246A0DAC}"/>
              </a:ext>
            </a:extLst>
          </p:cNvPr>
          <p:cNvSpPr/>
          <p:nvPr/>
        </p:nvSpPr>
        <p:spPr>
          <a:xfrm>
            <a:off x="838200" y="2807017"/>
            <a:ext cx="3408680" cy="293338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Mon fils mange rien la plupart du temps. »</a:t>
            </a:r>
          </a:p>
          <a:p>
            <a:pPr marL="0" indent="0">
              <a:spcAft>
                <a:spcPts val="600"/>
              </a:spcAft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32292-40C3-54C6-9D1A-4CC8DAEEFC9E}"/>
              </a:ext>
            </a:extLst>
          </p:cNvPr>
          <p:cNvSpPr/>
          <p:nvPr/>
        </p:nvSpPr>
        <p:spPr>
          <a:xfrm>
            <a:off x="4399280" y="2807017"/>
            <a:ext cx="3408680" cy="293338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[…] L'ambiance est militaire.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ca crie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dirty="0" err="1">
                <a:solidFill>
                  <a:schemeClr val="tx1"/>
                </a:solidFill>
              </a:rPr>
              <a:t>Débarassage</a:t>
            </a:r>
            <a:r>
              <a:rPr lang="fr-FR" dirty="0">
                <a:solidFill>
                  <a:schemeClr val="tx1"/>
                </a:solidFill>
              </a:rPr>
              <a:t> trop rapide. Nous avons pas </a:t>
            </a:r>
            <a:r>
              <a:rPr lang="fr-FR" dirty="0" err="1">
                <a:solidFill>
                  <a:schemeClr val="tx1"/>
                </a:solidFill>
              </a:rPr>
              <a:t>toujour</a:t>
            </a:r>
            <a:r>
              <a:rPr lang="fr-FR" dirty="0">
                <a:solidFill>
                  <a:schemeClr val="tx1"/>
                </a:solidFill>
              </a:rPr>
              <a:t> le temps de </a:t>
            </a:r>
            <a:r>
              <a:rPr lang="fr-FR" dirty="0" err="1">
                <a:solidFill>
                  <a:schemeClr val="tx1"/>
                </a:solidFill>
              </a:rPr>
              <a:t>términer</a:t>
            </a:r>
            <a:r>
              <a:rPr lang="fr-FR" dirty="0">
                <a:solidFill>
                  <a:schemeClr val="tx1"/>
                </a:solidFill>
              </a:rPr>
              <a:t> le repas. 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746DB-DA07-B70E-3262-88760A2FEE1D}"/>
              </a:ext>
            </a:extLst>
          </p:cNvPr>
          <p:cNvSpPr/>
          <p:nvPr/>
        </p:nvSpPr>
        <p:spPr>
          <a:xfrm>
            <a:off x="7960360" y="2807017"/>
            <a:ext cx="3408680" cy="293338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Prix un peu élevé pour les enseignants»</a:t>
            </a:r>
          </a:p>
        </p:txBody>
      </p:sp>
    </p:spTree>
    <p:extLst>
      <p:ext uri="{BB962C8B-B14F-4D97-AF65-F5344CB8AC3E}">
        <p14:creationId xmlns:p14="http://schemas.microsoft.com/office/powerpoint/2010/main" val="159518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9134B-4CD5-F1E4-9CE3-6B6C6263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845"/>
            <a:ext cx="9870946" cy="1325563"/>
          </a:xfrm>
        </p:spPr>
        <p:txBody>
          <a:bodyPr>
            <a:normAutofit fontScale="90000"/>
          </a:bodyPr>
          <a:lstStyle/>
          <a:p>
            <a:r>
              <a:rPr lang="fr-FR" sz="8000" dirty="0"/>
              <a:t>Autres critères importants</a:t>
            </a:r>
            <a:br>
              <a:rPr lang="fr-FR" dirty="0"/>
            </a:b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Souhaiteriez-vous nous faire part d'autres critères très importants à vos yeux ?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A0DF17-B3F3-2570-5937-E4498484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AADB7-F7BC-9AFB-7C55-9E41191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13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01EDB-03ED-41D9-BC21-BD7B4BE4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6488A-3802-4996-B803-3679EC9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24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D90109B-0A00-4531-AFB2-4D8039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520" cy="1325563"/>
          </a:xfrm>
        </p:spPr>
        <p:txBody>
          <a:bodyPr anchor="t">
            <a:normAutofit fontScale="90000"/>
          </a:bodyPr>
          <a:lstStyle/>
          <a:p>
            <a:r>
              <a:rPr lang="fr-FR" sz="4900" dirty="0"/>
              <a:t>Verbatims : autres critères importants</a:t>
            </a:r>
            <a:br>
              <a:rPr lang="fr-FR" dirty="0"/>
            </a:br>
            <a:r>
              <a:rPr lang="fr-FR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Souhaiteriez-vous nous faire part d'autres critères très importants à vos yeux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EEBDD3-9845-7E27-9EC1-C565D7540865}"/>
              </a:ext>
            </a:extLst>
          </p:cNvPr>
          <p:cNvSpPr/>
          <p:nvPr/>
        </p:nvSpPr>
        <p:spPr>
          <a:xfrm>
            <a:off x="838200" y="1589088"/>
            <a:ext cx="3408680" cy="808672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Plats servis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(goûts, équilibre, quantité, variété)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364322-B9E7-485E-8808-36DE26ED91ED}"/>
              </a:ext>
            </a:extLst>
          </p:cNvPr>
          <p:cNvSpPr/>
          <p:nvPr/>
        </p:nvSpPr>
        <p:spPr>
          <a:xfrm>
            <a:off x="4399280" y="1589088"/>
            <a:ext cx="3408680" cy="808672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Menu Végétarien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B9AA7-3BDB-F15F-0316-E8A9C36B4B48}"/>
              </a:ext>
            </a:extLst>
          </p:cNvPr>
          <p:cNvSpPr/>
          <p:nvPr/>
        </p:nvSpPr>
        <p:spPr>
          <a:xfrm>
            <a:off x="7960360" y="1589088"/>
            <a:ext cx="3408680" cy="808672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Développement durable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(hors gaspillage)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523608-32E3-3BE0-201E-F27499DC061F}"/>
              </a:ext>
            </a:extLst>
          </p:cNvPr>
          <p:cNvSpPr/>
          <p:nvPr/>
        </p:nvSpPr>
        <p:spPr>
          <a:xfrm>
            <a:off x="838200" y="2532695"/>
            <a:ext cx="3408680" cy="3715705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Merci de ne pas mettre trop d'ail dans les plats 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Liberté des enfants de manger les quantités qu'ils souhaitent. Limiter les sucres et sauces.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Peut-être diverses variétés de pain hormis la baguette (céréales, complet).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Essayer de faire plaisir aux enfants un peu plus cordon bleu frites, etc. »</a:t>
            </a:r>
          </a:p>
          <a:p>
            <a:pPr marL="0" indent="0">
              <a:spcAft>
                <a:spcPts val="600"/>
              </a:spcAft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A5165B-A74A-5096-6F18-71F6A6485A92}"/>
              </a:ext>
            </a:extLst>
          </p:cNvPr>
          <p:cNvSpPr/>
          <p:nvPr/>
        </p:nvSpPr>
        <p:spPr>
          <a:xfrm>
            <a:off x="4399280" y="2532696"/>
            <a:ext cx="3408680" cy="371570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Oui, les enfants n'aiment pas le menu </a:t>
            </a:r>
            <a:r>
              <a:rPr lang="fr-FR" dirty="0" err="1">
                <a:solidFill>
                  <a:schemeClr val="tx1"/>
                </a:solidFill>
              </a:rPr>
              <a:t>vegetarien</a:t>
            </a:r>
            <a:r>
              <a:rPr lang="fr-FR" dirty="0">
                <a:solidFill>
                  <a:schemeClr val="tx1"/>
                </a:solidFill>
              </a:rPr>
              <a:t> car ils ont rapidement faim après le repas. », « Oui, les enfants ont rapidement faim après avoir manger le menu </a:t>
            </a:r>
            <a:r>
              <a:rPr lang="fr-FR" dirty="0" err="1">
                <a:solidFill>
                  <a:schemeClr val="tx1"/>
                </a:solidFill>
              </a:rPr>
              <a:t>vegetarien</a:t>
            </a:r>
            <a:r>
              <a:rPr lang="fr-FR" dirty="0">
                <a:solidFill>
                  <a:schemeClr val="tx1"/>
                </a:solidFill>
              </a:rPr>
              <a:t>. »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(même parent)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« Je ne suis pas pour la mise en place du menu végétarien. »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« Pour les repas végétariens il serait plus que souhaitable qu'ils soient élaborés sur place de A à Z et que les recettes varient plus. »</a:t>
            </a:r>
          </a:p>
          <a:p>
            <a:pPr>
              <a:spcAft>
                <a:spcPts val="600"/>
              </a:spcAft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8660E4-F800-E331-0697-95F76C266C5D}"/>
              </a:ext>
            </a:extLst>
          </p:cNvPr>
          <p:cNvSpPr/>
          <p:nvPr/>
        </p:nvSpPr>
        <p:spPr>
          <a:xfrm>
            <a:off x="7960360" y="2532695"/>
            <a:ext cx="3408680" cy="3715703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Il faut continuer dans cette même direction, renforcer les circuits courts, plus de bio, équilibre des menus. 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La qualité et la localité =&gt; Bio et locaux. Poisson local ? 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L'écologie : je trouve très bien qu'il n'y ait plus de bouteilles en plastique. »</a:t>
            </a:r>
          </a:p>
        </p:txBody>
      </p:sp>
    </p:spTree>
    <p:extLst>
      <p:ext uri="{BB962C8B-B14F-4D97-AF65-F5344CB8AC3E}">
        <p14:creationId xmlns:p14="http://schemas.microsoft.com/office/powerpoint/2010/main" val="337586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01EDB-03ED-41D9-BC21-BD7B4BE4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6488A-3802-4996-B803-3679EC9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D90109B-0A00-4531-AFB2-4D8039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520" cy="1325563"/>
          </a:xfrm>
        </p:spPr>
        <p:txBody>
          <a:bodyPr anchor="t">
            <a:normAutofit fontScale="90000"/>
          </a:bodyPr>
          <a:lstStyle/>
          <a:p>
            <a:r>
              <a:rPr lang="fr-FR" sz="4900" dirty="0"/>
              <a:t>Verbatims : autres critères importants</a:t>
            </a:r>
            <a:br>
              <a:rPr lang="fr-FR" dirty="0"/>
            </a:br>
            <a:r>
              <a:rPr lang="fr-FR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Souhaiteriez-vous nous faire part d'autres critères très importants à vos yeux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EEBDD3-9845-7E27-9EC1-C565D7540865}"/>
              </a:ext>
            </a:extLst>
          </p:cNvPr>
          <p:cNvSpPr/>
          <p:nvPr/>
        </p:nvSpPr>
        <p:spPr>
          <a:xfrm>
            <a:off x="838200" y="1589088"/>
            <a:ext cx="3408680" cy="808672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Gaspillage / Gestion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des déchets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364322-B9E7-485E-8808-36DE26ED91ED}"/>
              </a:ext>
            </a:extLst>
          </p:cNvPr>
          <p:cNvSpPr/>
          <p:nvPr/>
        </p:nvSpPr>
        <p:spPr>
          <a:xfrm>
            <a:off x="4399280" y="1589088"/>
            <a:ext cx="3408680" cy="808672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Ambiance / environnement du repas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B9AA7-3BDB-F15F-0316-E8A9C36B4B48}"/>
              </a:ext>
            </a:extLst>
          </p:cNvPr>
          <p:cNvSpPr/>
          <p:nvPr/>
        </p:nvSpPr>
        <p:spPr>
          <a:xfrm>
            <a:off x="7960360" y="1589088"/>
            <a:ext cx="3408680" cy="808672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Journées à thème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523608-32E3-3BE0-201E-F27499DC061F}"/>
              </a:ext>
            </a:extLst>
          </p:cNvPr>
          <p:cNvSpPr/>
          <p:nvPr/>
        </p:nvSpPr>
        <p:spPr>
          <a:xfrm>
            <a:off x="838200" y="2532696"/>
            <a:ext cx="3408680" cy="220186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Quelle gestion des déchets ? Arrivez-vous à éviter le gaspillage alimentaire ? 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Pourquoi les assiettes non finies terminent à la poubelle ? Est-ce qu'on pourrait réduire le gaspillage ? »</a:t>
            </a:r>
          </a:p>
          <a:p>
            <a:pPr marL="0" indent="0">
              <a:spcAft>
                <a:spcPts val="600"/>
              </a:spcAft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A5165B-A74A-5096-6F18-71F6A6485A92}"/>
              </a:ext>
            </a:extLst>
          </p:cNvPr>
          <p:cNvSpPr/>
          <p:nvPr/>
        </p:nvSpPr>
        <p:spPr>
          <a:xfrm>
            <a:off x="4399280" y="2532697"/>
            <a:ext cx="3408680" cy="2201864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Aménager la cantine en créant des petits espaces + insonoriser la salle. 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Que le personnel de cantine ne stresse pas les enfants au moment du repas en hurlant »</a:t>
            </a:r>
          </a:p>
          <a:p>
            <a:pPr>
              <a:spcAft>
                <a:spcPts val="600"/>
              </a:spcAft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8660E4-F800-E331-0697-95F76C266C5D}"/>
              </a:ext>
            </a:extLst>
          </p:cNvPr>
          <p:cNvSpPr/>
          <p:nvPr/>
        </p:nvSpPr>
        <p:spPr>
          <a:xfrm>
            <a:off x="7960360" y="2532696"/>
            <a:ext cx="3408680" cy="2201863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Des journées à thème.»</a:t>
            </a:r>
          </a:p>
        </p:txBody>
      </p:sp>
    </p:spTree>
    <p:extLst>
      <p:ext uri="{BB962C8B-B14F-4D97-AF65-F5344CB8AC3E}">
        <p14:creationId xmlns:p14="http://schemas.microsoft.com/office/powerpoint/2010/main" val="2125961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9134B-4CD5-F1E4-9CE3-6B6C6263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845"/>
            <a:ext cx="9870946" cy="1325563"/>
          </a:xfrm>
        </p:spPr>
        <p:txBody>
          <a:bodyPr>
            <a:normAutofit fontScale="90000"/>
          </a:bodyPr>
          <a:lstStyle/>
          <a:p>
            <a:r>
              <a:rPr lang="fr-FR" sz="8000" dirty="0"/>
              <a:t>Le mot de la fin</a:t>
            </a:r>
            <a:br>
              <a:rPr lang="fr-FR" dirty="0"/>
            </a:b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Avez-vous d'autres préoccupations ou suggestions à nous transmettre ?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A0DF17-B3F3-2570-5937-E4498484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AADB7-F7BC-9AFB-7C55-9E41191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12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01EDB-03ED-41D9-BC21-BD7B4BE4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6488A-3802-4996-B803-3679EC9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27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D90109B-0A00-4531-AFB2-4D8039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 anchor="t">
            <a:normAutofit/>
          </a:bodyPr>
          <a:lstStyle/>
          <a:p>
            <a:r>
              <a:rPr lang="fr-FR" sz="4900" dirty="0"/>
              <a:t>Verbatims concernant le mot de la fin</a:t>
            </a:r>
            <a:br>
              <a:rPr lang="fr-FR" dirty="0"/>
            </a:b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Avez-vous d'autres préoccupations ou suggestions à nous transmettre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97641-9779-931B-9A43-B67CABDD489F}"/>
              </a:ext>
            </a:extLst>
          </p:cNvPr>
          <p:cNvSpPr/>
          <p:nvPr/>
        </p:nvSpPr>
        <p:spPr>
          <a:xfrm>
            <a:off x="838200" y="1737360"/>
            <a:ext cx="3408680" cy="467360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Ambiance du repas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FCD48-D844-8183-2BD3-0ED082E54020}"/>
              </a:ext>
            </a:extLst>
          </p:cNvPr>
          <p:cNvSpPr/>
          <p:nvPr/>
        </p:nvSpPr>
        <p:spPr>
          <a:xfrm>
            <a:off x="4399280" y="1737360"/>
            <a:ext cx="3408680" cy="467360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Eau (distribution, qualité)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DA0D9-255F-184B-331C-8CC0399C8CC1}"/>
              </a:ext>
            </a:extLst>
          </p:cNvPr>
          <p:cNvSpPr/>
          <p:nvPr/>
        </p:nvSpPr>
        <p:spPr>
          <a:xfrm>
            <a:off x="7960360" y="1737360"/>
            <a:ext cx="3408680" cy="467360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Plats servis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E8A7F-2E13-A877-95FA-DB3D246A0DAC}"/>
              </a:ext>
            </a:extLst>
          </p:cNvPr>
          <p:cNvSpPr/>
          <p:nvPr/>
        </p:nvSpPr>
        <p:spPr>
          <a:xfrm>
            <a:off x="838200" y="2339657"/>
            <a:ext cx="3408680" cy="2177097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Il aimerait un peu de musique.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Le repas est un moment conviviale, il serait bon que ce soit le cas pour nos enfants !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Pouvoir choisir notre emplacement à table. 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32292-40C3-54C6-9D1A-4CC8DAEEFC9E}"/>
              </a:ext>
            </a:extLst>
          </p:cNvPr>
          <p:cNvSpPr/>
          <p:nvPr/>
        </p:nvSpPr>
        <p:spPr>
          <a:xfrm>
            <a:off x="4399280" y="2339657"/>
            <a:ext cx="3408680" cy="2177097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Eau à volonté toute la journée (pas que quand ils demandent, proposer +++ aux petits).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Vous devriez faire filtrer l'eau (installation directe sur un robinet). 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746DB-DA07-B70E-3262-88760A2FEE1D}"/>
              </a:ext>
            </a:extLst>
          </p:cNvPr>
          <p:cNvSpPr/>
          <p:nvPr/>
        </p:nvSpPr>
        <p:spPr>
          <a:xfrm>
            <a:off x="7960360" y="2339657"/>
            <a:ext cx="3408680" cy="2177097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Privilégier la viande blanche.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Rajouter des saucisses de Toulouse dans les menus. Proposer des hamburgers et des moules/frites, et des Kebabs et Hotdogs »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5A503-D9A7-124E-0E42-52BC59904D58}"/>
              </a:ext>
            </a:extLst>
          </p:cNvPr>
          <p:cNvSpPr/>
          <p:nvPr/>
        </p:nvSpPr>
        <p:spPr>
          <a:xfrm>
            <a:off x="838200" y="4734561"/>
            <a:ext cx="5186680" cy="467360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Journées spéciales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CD25D-BD99-8793-B280-4FCAD9EB2A49}"/>
              </a:ext>
            </a:extLst>
          </p:cNvPr>
          <p:cNvSpPr/>
          <p:nvPr/>
        </p:nvSpPr>
        <p:spPr>
          <a:xfrm>
            <a:off x="6182360" y="4734561"/>
            <a:ext cx="5186680" cy="467360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Communication du menu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3C1E-665A-4160-8B12-6470DF37508A}"/>
              </a:ext>
            </a:extLst>
          </p:cNvPr>
          <p:cNvSpPr/>
          <p:nvPr/>
        </p:nvSpPr>
        <p:spPr>
          <a:xfrm>
            <a:off x="843280" y="5314631"/>
            <a:ext cx="5181600" cy="984569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Des journées à thème.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Faire au moins un pique nique à la plage par an (école de Loguivy) 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72C0B-B714-E0DC-72D7-8E2B14804926}"/>
              </a:ext>
            </a:extLst>
          </p:cNvPr>
          <p:cNvSpPr/>
          <p:nvPr/>
        </p:nvSpPr>
        <p:spPr>
          <a:xfrm>
            <a:off x="6182360" y="5314632"/>
            <a:ext cx="5181600" cy="984569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Les menus en ligne sur un site internet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La communication du menu par mail serait bienvenue. »</a:t>
            </a:r>
          </a:p>
        </p:txBody>
      </p:sp>
    </p:spTree>
    <p:extLst>
      <p:ext uri="{BB962C8B-B14F-4D97-AF65-F5344CB8AC3E}">
        <p14:creationId xmlns:p14="http://schemas.microsoft.com/office/powerpoint/2010/main" val="412055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01EDB-03ED-41D9-BC21-BD7B4BE4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6488A-3802-4996-B803-3679EC9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28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D90109B-0A00-4531-AFB2-4D803909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 anchor="t">
            <a:normAutofit/>
          </a:bodyPr>
          <a:lstStyle/>
          <a:p>
            <a:r>
              <a:rPr lang="fr-FR" sz="4900" dirty="0"/>
              <a:t>Verbatims concernant le mot de la fin</a:t>
            </a:r>
            <a:br>
              <a:rPr lang="fr-FR" dirty="0"/>
            </a:b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Avez-vous d'autres préoccupations ou suggestions à nous transmettre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97641-9779-931B-9A43-B67CABDD489F}"/>
              </a:ext>
            </a:extLst>
          </p:cNvPr>
          <p:cNvSpPr/>
          <p:nvPr/>
        </p:nvSpPr>
        <p:spPr>
          <a:xfrm>
            <a:off x="838200" y="1737360"/>
            <a:ext cx="10530840" cy="467360"/>
          </a:xfrm>
          <a:prstGeom prst="rect">
            <a:avLst/>
          </a:prstGeom>
          <a:solidFill>
            <a:srgbClr val="4EBBAD"/>
          </a:solidFill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Remerciements et encouragements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E8A7F-2E13-A877-95FA-DB3D246A0DAC}"/>
              </a:ext>
            </a:extLst>
          </p:cNvPr>
          <p:cNvSpPr/>
          <p:nvPr/>
        </p:nvSpPr>
        <p:spPr>
          <a:xfrm>
            <a:off x="838200" y="2339657"/>
            <a:ext cx="10530840" cy="2963863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Merci d'avoir fait évoluer les menus suite à la réunion d'échanges l'année dernière . »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continuer comme ça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(ATSEM) : « Parfait !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(enseignante) : « Non, c'est super !! Quel changement !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(ATSEM) : « Parfait, cuisine de qualité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Il faut garder nos cantines pour nos enfants.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Merci pour votre investissement, nos enfants adorent la cantine. »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solidFill>
                  <a:schemeClr val="tx1"/>
                </a:solidFill>
              </a:rPr>
              <a:t>« Merci à tous, quelle chance nous avons d'avoir une équipe si à l'écoute et compétente. »</a:t>
            </a:r>
          </a:p>
        </p:txBody>
      </p:sp>
    </p:spTree>
    <p:extLst>
      <p:ext uri="{BB962C8B-B14F-4D97-AF65-F5344CB8AC3E}">
        <p14:creationId xmlns:p14="http://schemas.microsoft.com/office/powerpoint/2010/main" val="89915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F002B-6A3A-4671-95AB-ECEE2A1360E6}"/>
              </a:ext>
            </a:extLst>
          </p:cNvPr>
          <p:cNvSpPr/>
          <p:nvPr/>
        </p:nvSpPr>
        <p:spPr>
          <a:xfrm>
            <a:off x="636104" y="3482669"/>
            <a:ext cx="8647044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A4C9D5-923B-49DB-97A6-5577342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29B20-7155-4BDA-9B35-D92177E75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Présentation de la consultation</a:t>
            </a:r>
          </a:p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Résultats </a:t>
            </a:r>
          </a:p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88B7B-9DAC-4841-93AA-BAB0B625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ECC83F-0969-40A2-B7DC-14EC72B5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53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315B9-1527-4037-AC32-F521C308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consultation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C66AC-B386-4FE7-8D15-EF7B024C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80" y="1825625"/>
            <a:ext cx="6548120" cy="4351338"/>
          </a:xfrm>
        </p:spPr>
        <p:txBody>
          <a:bodyPr>
            <a:normAutofit fontScale="92500"/>
          </a:bodyPr>
          <a:lstStyle/>
          <a:p>
            <a:pPr marL="514350" indent="-514350" algn="just">
              <a:buClr>
                <a:srgbClr val="E8642E"/>
              </a:buClr>
              <a:buFont typeface="+mj-lt"/>
              <a:buAutoNum type="arabicPeriod"/>
            </a:pPr>
            <a:r>
              <a:rPr lang="fr-FR" u="sng" dirty="0"/>
              <a:t>Donner la parole aux usagers</a:t>
            </a:r>
            <a:r>
              <a:rPr lang="fr-FR" dirty="0"/>
              <a:t> de la cantine afin de mesurer le niveau de satisfaction et de collecter les avis concernant le respect de la qualité alimentaire et nutritionnelle des repas servis. </a:t>
            </a:r>
          </a:p>
          <a:p>
            <a:pPr marL="514350" indent="-514350" algn="just">
              <a:spcBef>
                <a:spcPts val="1800"/>
              </a:spcBef>
              <a:buClr>
                <a:srgbClr val="E8642E"/>
              </a:buClr>
              <a:buFont typeface="+mj-lt"/>
              <a:buAutoNum type="arabicPeriod"/>
            </a:pPr>
            <a:r>
              <a:rPr lang="fr-FR" dirty="0">
                <a:solidFill>
                  <a:srgbClr val="FF5050"/>
                </a:solidFill>
              </a:rPr>
              <a:t>NOUVEAU :</a:t>
            </a:r>
            <a:r>
              <a:rPr lang="fr-FR" b="1" dirty="0">
                <a:solidFill>
                  <a:srgbClr val="FF5050"/>
                </a:solidFill>
              </a:rPr>
              <a:t> </a:t>
            </a:r>
            <a:r>
              <a:rPr lang="fr-FR" u="sng" dirty="0"/>
              <a:t>Informer les usagers</a:t>
            </a:r>
            <a:r>
              <a:rPr lang="fr-FR" dirty="0"/>
              <a:t> quant à la part des produits de qualité et durables dans la composition des repas servis.</a:t>
            </a:r>
          </a:p>
          <a:p>
            <a:pPr marL="0" indent="0" algn="just">
              <a:buClr>
                <a:srgbClr val="E8642E"/>
              </a:buClr>
              <a:buNone/>
            </a:pPr>
            <a:endParaRPr lang="fr-FR" dirty="0"/>
          </a:p>
          <a:p>
            <a:pPr marL="0" indent="0" algn="ctr">
              <a:buClr>
                <a:srgbClr val="E8642E"/>
              </a:buClr>
              <a:buNone/>
            </a:pPr>
            <a:r>
              <a:rPr lang="fr-FR" sz="2000" i="1" dirty="0">
                <a:solidFill>
                  <a:schemeClr val="bg1">
                    <a:lumMod val="50000"/>
                  </a:schemeClr>
                </a:solidFill>
              </a:rPr>
              <a:t>Note : Ces objectifs répondent aux obligations du volet </a:t>
            </a:r>
          </a:p>
          <a:p>
            <a:pPr marL="0" indent="0" algn="ctr">
              <a:spcBef>
                <a:spcPts val="0"/>
              </a:spcBef>
              <a:buClr>
                <a:srgbClr val="E8642E"/>
              </a:buClr>
              <a:buNone/>
            </a:pPr>
            <a:r>
              <a:rPr lang="fr-FR" sz="2000" i="1" dirty="0">
                <a:solidFill>
                  <a:schemeClr val="bg1">
                    <a:lumMod val="50000"/>
                  </a:schemeClr>
                </a:solidFill>
              </a:rPr>
              <a:t>« Information aux Usagers » de la loi </a:t>
            </a:r>
            <a:r>
              <a:rPr lang="fr-FR" sz="2000" i="1" dirty="0" err="1">
                <a:solidFill>
                  <a:schemeClr val="bg1">
                    <a:lumMod val="50000"/>
                  </a:schemeClr>
                </a:solidFill>
              </a:rPr>
              <a:t>Egalim</a:t>
            </a:r>
            <a:r>
              <a:rPr lang="fr-FR" sz="20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8159B-94A4-4E47-8F83-CFC037F2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BDF59-4D19-4EA2-AC32-B92052C5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AAE78B-C7C3-5725-36C1-0ED96339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5"/>
          <a:stretch/>
        </p:blipFill>
        <p:spPr>
          <a:xfrm>
            <a:off x="838200" y="1870075"/>
            <a:ext cx="3857495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4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F7FC9-7A6E-4AA1-A9C4-6CC7FABC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b="1" dirty="0"/>
              <a:t>Un niveau de satisfaction élevé :</a:t>
            </a:r>
          </a:p>
          <a:p>
            <a:pPr>
              <a:buFontTx/>
              <a:buChar char="-"/>
            </a:pPr>
            <a:r>
              <a:rPr lang="fr-FR" dirty="0"/>
              <a:t>En général : </a:t>
            </a:r>
            <a:r>
              <a:rPr lang="fr-FR" b="1" dirty="0">
                <a:solidFill>
                  <a:srgbClr val="4EBBAD"/>
                </a:solidFill>
              </a:rPr>
              <a:t>69 % des usagers participants sont très satisfaits,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="1" dirty="0">
                <a:solidFill>
                  <a:srgbClr val="4EBBAD"/>
                </a:solidFill>
              </a:rPr>
              <a:t>77% hors réponses vides ou « ne sait pas », soit </a:t>
            </a:r>
            <a:r>
              <a:rPr lang="fr-FR" b="1" u="sng" dirty="0">
                <a:solidFill>
                  <a:srgbClr val="4EBBAD"/>
                </a:solidFill>
              </a:rPr>
              <a:t>+ 13 pts vs N-1</a:t>
            </a:r>
            <a:r>
              <a:rPr lang="fr-FR" b="1" dirty="0">
                <a:solidFill>
                  <a:srgbClr val="4EBBAD"/>
                </a:solidFill>
              </a:rPr>
              <a:t>.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fr-FR" dirty="0"/>
              <a:t>En particulier : </a:t>
            </a:r>
            <a:r>
              <a:rPr lang="fr-FR" b="1" dirty="0">
                <a:solidFill>
                  <a:srgbClr val="4EBBAD"/>
                </a:solidFill>
              </a:rPr>
              <a:t>5 critères sur 9 avec &gt; 70% d’usagers très satisfaits. </a:t>
            </a:r>
            <a:endParaRPr lang="fr-FR" dirty="0"/>
          </a:p>
          <a:p>
            <a:pPr lvl="1">
              <a:buBlip>
                <a:blip r:embed="rId2"/>
              </a:buBlip>
            </a:pPr>
            <a:r>
              <a:rPr lang="fr-FR" dirty="0"/>
              <a:t>Equilibre des menus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Qualité des aliments servis ;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Prix du repas ;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Développement local et durable ;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Informations présentées dans les menus.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19B884-5A61-4F3A-96DA-0A2B93E6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E0880-5419-4F69-9AF9-F5C58308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30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0DC5BEF-3AA1-47CD-900C-A36F5E83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0946" cy="1325563"/>
          </a:xfrm>
        </p:spPr>
        <p:txBody>
          <a:bodyPr anchor="t">
            <a:normAutofit/>
          </a:bodyPr>
          <a:lstStyle/>
          <a:p>
            <a:r>
              <a:rPr lang="fr-FR" dirty="0"/>
              <a:t>En bref</a:t>
            </a:r>
            <a:br>
              <a:rPr lang="fr-FR" dirty="0"/>
            </a:b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0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F7FC9-7A6E-4AA1-A9C4-6CC7FABC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2120" cy="4229735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 startAt="2"/>
            </a:pPr>
            <a:r>
              <a:rPr lang="fr-FR" b="1" dirty="0"/>
              <a:t>Les principaux points d’insatisfaction ou de préoccupations remontés concernent :</a:t>
            </a:r>
          </a:p>
          <a:p>
            <a:pPr marL="893763" lvl="1" indent="-436563" algn="just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L’environnement sonore ;</a:t>
            </a:r>
          </a:p>
          <a:p>
            <a:pPr marL="893763" lvl="1" indent="-436563" algn="just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La flexibilité et l’autonomie donnée aux enfants lors du repas ;</a:t>
            </a:r>
          </a:p>
          <a:p>
            <a:pPr marL="893763" lvl="1" indent="-436563" algn="just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La gestion des déchets alimentaires ;</a:t>
            </a:r>
          </a:p>
          <a:p>
            <a:pPr marL="893763" lvl="1" indent="-436563" algn="just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Le menu végétarien (caractère obligatoire ou qualité des aliments servis) ;</a:t>
            </a:r>
          </a:p>
          <a:p>
            <a:pPr marL="893763" lvl="1" indent="-436563" algn="just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Des avis divergents concernant la nature d’aliments à servir « plus souvent ».</a:t>
            </a:r>
          </a:p>
          <a:p>
            <a:pPr lvl="1" algn="just">
              <a:spcAft>
                <a:spcPts val="1200"/>
              </a:spcAft>
            </a:pPr>
            <a:endParaRPr lang="fr-FR" b="1" dirty="0"/>
          </a:p>
          <a:p>
            <a:pPr marL="0" indent="0" algn="just">
              <a:spcAft>
                <a:spcPts val="1200"/>
              </a:spcAft>
              <a:buNone/>
            </a:pPr>
            <a:endParaRPr lang="fr-FR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19B884-5A61-4F3A-96DA-0A2B93E6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E0880-5419-4F69-9AF9-F5C58308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31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0DC5BEF-3AA1-47CD-900C-A36F5E83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0946" cy="1325563"/>
          </a:xfrm>
        </p:spPr>
        <p:txBody>
          <a:bodyPr anchor="t">
            <a:normAutofit/>
          </a:bodyPr>
          <a:lstStyle/>
          <a:p>
            <a:r>
              <a:rPr lang="fr-FR" dirty="0"/>
              <a:t>En bref</a:t>
            </a:r>
            <a:br>
              <a:rPr lang="fr-FR" dirty="0"/>
            </a:b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21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F7FC9-7A6E-4AA1-A9C4-6CC7FABC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8025" cy="4351338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fr-FR" b="1" dirty="0"/>
              <a:t>Enfin, des suggestions ont été exprimées au sujet de :</a:t>
            </a:r>
          </a:p>
          <a:p>
            <a:pPr marL="893763" lvl="1" indent="-446088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Journées à thème et </a:t>
            </a:r>
            <a:r>
              <a:rPr lang="fr-FR"/>
              <a:t>sorties repas organisées </a:t>
            </a:r>
            <a:r>
              <a:rPr lang="fr-FR" dirty="0"/>
              <a:t>;</a:t>
            </a:r>
          </a:p>
          <a:p>
            <a:pPr marL="893763" lvl="1" indent="-446088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Une cantine plus décorée ;</a:t>
            </a:r>
          </a:p>
          <a:p>
            <a:pPr marL="893763" lvl="1" indent="-446088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Un système de filtration de l’eau ;</a:t>
            </a:r>
          </a:p>
          <a:p>
            <a:pPr marL="893763" lvl="1" indent="-446088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Un approvisionnement local en poisson ;</a:t>
            </a:r>
          </a:p>
          <a:p>
            <a:pPr marL="893763" lvl="1" indent="-446088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fr-FR" dirty="0"/>
              <a:t>Une communication des menus facilitée pour les parents </a:t>
            </a:r>
            <a:r>
              <a:rPr lang="fr-FR" baseline="30000" dirty="0"/>
              <a:t>(1)</a:t>
            </a:r>
            <a:r>
              <a:rPr lang="fr-FR" dirty="0"/>
              <a:t>.</a:t>
            </a:r>
          </a:p>
          <a:p>
            <a:pPr marL="447675" lvl="1" indent="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fr-FR" dirty="0"/>
          </a:p>
          <a:p>
            <a:pPr marL="447675" lvl="1" indent="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r>
              <a:rPr lang="fr-FR" baseline="30000" dirty="0"/>
              <a:t>(1) Les menus sont d’ores et déjà consultables sur le site de la mairie. 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19B884-5A61-4F3A-96DA-0A2B93E6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E0880-5419-4F69-9AF9-F5C58308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32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0DC5BEF-3AA1-47CD-900C-A36F5E83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0946" cy="1325563"/>
          </a:xfrm>
        </p:spPr>
        <p:txBody>
          <a:bodyPr anchor="t">
            <a:normAutofit/>
          </a:bodyPr>
          <a:lstStyle/>
          <a:p>
            <a:r>
              <a:rPr lang="fr-FR" dirty="0"/>
              <a:t>En bref</a:t>
            </a:r>
            <a:br>
              <a:rPr lang="fr-FR" dirty="0"/>
            </a:b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42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F85A9-A144-4B7F-AEB8-581637820C3F}"/>
              </a:ext>
            </a:extLst>
          </p:cNvPr>
          <p:cNvSpPr/>
          <p:nvPr/>
        </p:nvSpPr>
        <p:spPr>
          <a:xfrm>
            <a:off x="1" y="4799760"/>
            <a:ext cx="12192000" cy="1216377"/>
          </a:xfrm>
          <a:prstGeom prst="rect">
            <a:avLst/>
          </a:prstGeom>
          <a:solidFill>
            <a:srgbClr val="4EBBA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  <a:cs typeface="Calibri Light" panose="020F0302020204030204" pitchFamily="34" charset="0"/>
              </a:rPr>
              <a:t>Merci de votre participation !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A5392E5-C06B-4071-91D4-D107A45F4C6D}"/>
              </a:ext>
            </a:extLst>
          </p:cNvPr>
          <p:cNvGrpSpPr/>
          <p:nvPr/>
        </p:nvGrpSpPr>
        <p:grpSpPr>
          <a:xfrm>
            <a:off x="0" y="600074"/>
            <a:ext cx="12191999" cy="4199686"/>
            <a:chOff x="0" y="-1"/>
            <a:chExt cx="12191999" cy="4199686"/>
          </a:xfrm>
        </p:grpSpPr>
        <p:pic>
          <p:nvPicPr>
            <p:cNvPr id="4098" name="Picture 2" descr="Afficher l’image source">
              <a:extLst>
                <a:ext uri="{FF2B5EF4-FFF2-40B4-BE49-F238E27FC236}">
                  <a16:creationId xmlns:a16="http://schemas.microsoft.com/office/drawing/2014/main" id="{EE2E9F3F-0D0F-4DF5-BFC5-B7FEE18CF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9664" y="0"/>
              <a:ext cx="5792671" cy="4199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3A1906-874A-4BF9-BB25-B2553EB955CA}"/>
                </a:ext>
              </a:extLst>
            </p:cNvPr>
            <p:cNvSpPr/>
            <p:nvPr/>
          </p:nvSpPr>
          <p:spPr>
            <a:xfrm>
              <a:off x="0" y="0"/>
              <a:ext cx="3199664" cy="4199685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A617DC-9323-4724-953A-5B4F7F27FE34}"/>
                </a:ext>
              </a:extLst>
            </p:cNvPr>
            <p:cNvSpPr/>
            <p:nvPr/>
          </p:nvSpPr>
          <p:spPr>
            <a:xfrm>
              <a:off x="8992335" y="-1"/>
              <a:ext cx="3199664" cy="4199685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D4B7FB0-392C-47AE-B9E1-EA107A0614C8}"/>
              </a:ext>
            </a:extLst>
          </p:cNvPr>
          <p:cNvSpPr/>
          <p:nvPr/>
        </p:nvSpPr>
        <p:spPr>
          <a:xfrm>
            <a:off x="0" y="0"/>
            <a:ext cx="12192000" cy="60007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C7B649-1BD3-4D36-B985-F38A901E2B0B}"/>
              </a:ext>
            </a:extLst>
          </p:cNvPr>
          <p:cNvSpPr/>
          <p:nvPr/>
        </p:nvSpPr>
        <p:spPr>
          <a:xfrm>
            <a:off x="0" y="1522169"/>
            <a:ext cx="12192000" cy="4856887"/>
          </a:xfrm>
          <a:prstGeom prst="rect">
            <a:avLst/>
          </a:prstGeom>
          <a:solidFill>
            <a:srgbClr val="FDE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782142-6177-438F-9FEB-08A3FDA3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du questionnaire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A5E8F-AA8D-4484-9DFF-50035E6A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B9038D-6F55-467E-90AE-85AF7C1E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F0D24-E6F7-4225-8D6D-A0CF9263B09D}"/>
              </a:ext>
            </a:extLst>
          </p:cNvPr>
          <p:cNvSpPr/>
          <p:nvPr/>
        </p:nvSpPr>
        <p:spPr>
          <a:xfrm>
            <a:off x="3579634" y="2781187"/>
            <a:ext cx="4388077" cy="661987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Profil des participants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3402E-2064-44C2-ACAD-9F5F95289C59}"/>
              </a:ext>
            </a:extLst>
          </p:cNvPr>
          <p:cNvSpPr/>
          <p:nvPr/>
        </p:nvSpPr>
        <p:spPr>
          <a:xfrm>
            <a:off x="3579634" y="3506504"/>
            <a:ext cx="4388077" cy="661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Information obligatoire </a:t>
            </a:r>
          </a:p>
          <a:p>
            <a:pPr algn="ctr"/>
            <a:r>
              <a:rPr lang="fr-FR" sz="2400" dirty="0"/>
              <a:t>des convives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205DE-DE44-4835-B1A6-F784ED121EE2}"/>
              </a:ext>
            </a:extLst>
          </p:cNvPr>
          <p:cNvSpPr/>
          <p:nvPr/>
        </p:nvSpPr>
        <p:spPr>
          <a:xfrm>
            <a:off x="3579634" y="4231821"/>
            <a:ext cx="4388077" cy="661987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Les mots des enfants</a:t>
            </a:r>
            <a:endParaRPr lang="fr-F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B87DD-4322-4495-80BE-9259574A528A}"/>
              </a:ext>
            </a:extLst>
          </p:cNvPr>
          <p:cNvSpPr/>
          <p:nvPr/>
        </p:nvSpPr>
        <p:spPr>
          <a:xfrm>
            <a:off x="3579634" y="4957138"/>
            <a:ext cx="4388077" cy="661987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Niveau de satisfaction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67731-3563-4A7E-9AC4-DCC7DAD4A318}"/>
              </a:ext>
            </a:extLst>
          </p:cNvPr>
          <p:cNvSpPr/>
          <p:nvPr/>
        </p:nvSpPr>
        <p:spPr>
          <a:xfrm>
            <a:off x="3579634" y="5682456"/>
            <a:ext cx="4388077" cy="661988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Commentaires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F8219-CEBD-4D20-9D09-DBF52B131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7"/>
          <a:stretch/>
        </p:blipFill>
        <p:spPr>
          <a:xfrm>
            <a:off x="3417709" y="1552575"/>
            <a:ext cx="4708533" cy="11652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C58286-3A30-6C5E-F2B7-BAFE0A932E79}"/>
              </a:ext>
            </a:extLst>
          </p:cNvPr>
          <p:cNvSpPr/>
          <p:nvPr/>
        </p:nvSpPr>
        <p:spPr>
          <a:xfrm>
            <a:off x="8126242" y="3568257"/>
            <a:ext cx="1704340" cy="538480"/>
          </a:xfrm>
          <a:prstGeom prst="rect">
            <a:avLst/>
          </a:prstGeom>
          <a:solidFill>
            <a:srgbClr val="FBE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Nouveauté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1727FBC-CE0B-E017-93E5-6BFD8D38CE46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V="1">
            <a:off x="7967711" y="3837497"/>
            <a:ext cx="158531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0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D355F4-F4EE-B8C0-CE5B-D9A90F32BABA}"/>
              </a:ext>
            </a:extLst>
          </p:cNvPr>
          <p:cNvSpPr/>
          <p:nvPr/>
        </p:nvSpPr>
        <p:spPr>
          <a:xfrm>
            <a:off x="731520" y="1690688"/>
            <a:ext cx="10871200" cy="3988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04FFB8-FA15-C02A-FCC0-AC4DFA6FC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1560" cy="1325563"/>
          </a:xfrm>
        </p:spPr>
        <p:txBody>
          <a:bodyPr/>
          <a:lstStyle/>
          <a:p>
            <a:r>
              <a:rPr lang="fr-FR" sz="4400" dirty="0"/>
              <a:t>Préambule : information obligatoire des convives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FF88ED-875D-0C7D-0D1A-FFBA37F7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280AA-F07D-E44E-3241-5D82158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5</a:t>
            </a:fld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7FD5C83-9E71-58A6-081A-E9B95558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dirty="0"/>
              <a:t>Pour favoriser l’accès de tous à une alimentation plus saine, sûre et durable, </a:t>
            </a:r>
            <a:r>
              <a:rPr lang="fr-FR" sz="2400" dirty="0"/>
              <a:t>et dans le cadre de la loi </a:t>
            </a:r>
            <a:r>
              <a:rPr lang="fr-FR" sz="2400" dirty="0" err="1"/>
              <a:t>Egalim</a:t>
            </a:r>
            <a:r>
              <a:rPr lang="fr-FR" sz="2400" dirty="0"/>
              <a:t> : les usagers des restaurants collectifs doivent être informés une fois par an de la part des produits de qualité et durables (au sens de l’article L. 230-5-1 du CRPM) entrant dans la composition des repas servis. Les objectifs fixés par la loi sont : </a:t>
            </a:r>
            <a:r>
              <a:rPr lang="fr-FR" sz="2400" b="1" dirty="0">
                <a:solidFill>
                  <a:srgbClr val="FF6600"/>
                </a:solidFill>
              </a:rPr>
              <a:t>"au moins 50% de produits de qualité et durables au 1er janvier 2022, dont au moins 20% de produits biologiques."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dirty="0"/>
              <a:t>Par ailleurs, la mairie s'est engagée depuis plusieurs années à privilégier les acteurs locaux au travers des circuits courts (maximum 1 intermédiaire).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dirty="0"/>
              <a:t>Un suivi détaillé des achats a ainsi été mis en place afin de vous offrir plus de transparence. </a:t>
            </a:r>
          </a:p>
        </p:txBody>
      </p:sp>
    </p:spTree>
    <p:extLst>
      <p:ext uri="{BB962C8B-B14F-4D97-AF65-F5344CB8AC3E}">
        <p14:creationId xmlns:p14="http://schemas.microsoft.com/office/powerpoint/2010/main" val="145898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D8F07-5193-AD7B-163D-ADEAAB66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/>
          <a:lstStyle/>
          <a:p>
            <a:r>
              <a:rPr lang="fr-FR" dirty="0"/>
              <a:t>Analyse des approvisionnements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BF51A-84FD-999D-8A1D-DA88490D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932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Voici les résultats pour les cantines de Ploubazlanec 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FF6600"/>
                </a:solidFill>
              </a:rPr>
              <a:t>55% </a:t>
            </a:r>
            <a:r>
              <a:rPr lang="fr-FR" dirty="0"/>
              <a:t>de produits de qualité et durables dont 46% de bio ;</a:t>
            </a:r>
          </a:p>
          <a:p>
            <a:pPr lvl="1"/>
            <a:r>
              <a:rPr lang="fr-FR" b="1" dirty="0">
                <a:solidFill>
                  <a:srgbClr val="FF6600"/>
                </a:solidFill>
              </a:rPr>
              <a:t>55% </a:t>
            </a:r>
            <a:r>
              <a:rPr lang="fr-FR" dirty="0"/>
              <a:t>de produits issus des circuits courts.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51CCD7-9000-7848-A711-9129E3FA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D1FD88-4166-EDA1-7E14-972B29B3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6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3899B3-4DD5-D4A3-D4C4-D4121280F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5" t="8584" r="2308" b="8408"/>
          <a:stretch/>
        </p:blipFill>
        <p:spPr>
          <a:xfrm>
            <a:off x="1623059" y="4139739"/>
            <a:ext cx="3495040" cy="2186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03FAF3-C830-8F6E-7C8F-1A6E1264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" t="12470" r="2510" b="11439"/>
          <a:stretch/>
        </p:blipFill>
        <p:spPr>
          <a:xfrm>
            <a:off x="7180581" y="4029010"/>
            <a:ext cx="3598000" cy="24076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612859-9ED5-21BC-2CB7-37DF00625221}"/>
              </a:ext>
            </a:extLst>
          </p:cNvPr>
          <p:cNvSpPr/>
          <p:nvPr/>
        </p:nvSpPr>
        <p:spPr>
          <a:xfrm>
            <a:off x="838199" y="3459480"/>
            <a:ext cx="5064761" cy="675640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0" dirty="0">
                <a:solidFill>
                  <a:schemeClr val="bg1"/>
                </a:solidFill>
                <a:effectLst/>
              </a:rPr>
              <a:t>Part des produits de qualité et durables </a:t>
            </a:r>
          </a:p>
          <a:p>
            <a:pPr algn="ctr"/>
            <a:r>
              <a:rPr lang="fr-FR" b="1" i="0" dirty="0">
                <a:solidFill>
                  <a:schemeClr val="bg1"/>
                </a:solidFill>
                <a:effectLst/>
              </a:rPr>
              <a:t>dans la valeur des achats HT 2022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378A55-C21F-9824-1296-193D548E329F}"/>
              </a:ext>
            </a:extLst>
          </p:cNvPr>
          <p:cNvSpPr/>
          <p:nvPr/>
        </p:nvSpPr>
        <p:spPr>
          <a:xfrm>
            <a:off x="6395720" y="3459480"/>
            <a:ext cx="5064761" cy="675640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0" dirty="0">
                <a:solidFill>
                  <a:schemeClr val="bg1"/>
                </a:solidFill>
                <a:effectLst/>
              </a:rPr>
              <a:t>Part des approvisionnements en circuits courts dans la valeur des achats HT 2022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347B9-DE5C-6DEE-2C5D-0B7D116D235C}"/>
              </a:ext>
            </a:extLst>
          </p:cNvPr>
          <p:cNvSpPr/>
          <p:nvPr/>
        </p:nvSpPr>
        <p:spPr>
          <a:xfrm>
            <a:off x="838199" y="4165580"/>
            <a:ext cx="5064761" cy="2136159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BB894-BD76-D781-7195-78837A07ACF0}"/>
              </a:ext>
            </a:extLst>
          </p:cNvPr>
          <p:cNvSpPr/>
          <p:nvPr/>
        </p:nvSpPr>
        <p:spPr>
          <a:xfrm>
            <a:off x="6395720" y="4164734"/>
            <a:ext cx="5064761" cy="2136159"/>
          </a:xfrm>
          <a:prstGeom prst="rect">
            <a:avLst/>
          </a:prstGeom>
          <a:noFill/>
          <a:ln>
            <a:solidFill>
              <a:srgbClr val="4EB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51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F5CD39-615F-438D-AE8F-6DF005D87D94}"/>
              </a:ext>
            </a:extLst>
          </p:cNvPr>
          <p:cNvSpPr/>
          <p:nvPr/>
        </p:nvSpPr>
        <p:spPr>
          <a:xfrm>
            <a:off x="0" y="1510748"/>
            <a:ext cx="12192000" cy="1620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Ins="72000" rtlCol="0" anchor="ctr"/>
          <a:lstStyle/>
          <a:p>
            <a:pPr marL="342900" indent="-342900" algn="just">
              <a:spcBef>
                <a:spcPts val="1200"/>
              </a:spcBef>
              <a:buClr>
                <a:srgbClr val="E8642E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Consultation ouverte à </a:t>
            </a:r>
            <a:r>
              <a:rPr lang="fr-FR" sz="2400" b="1" dirty="0">
                <a:solidFill>
                  <a:srgbClr val="4EBBAD"/>
                </a:solidFill>
              </a:rPr>
              <a:t>tous les usagers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</a:p>
          <a:p>
            <a:pPr marL="715963" lvl="1" indent="-268288" algn="just">
              <a:buClr>
                <a:srgbClr val="E8642E"/>
              </a:buClr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Elèves/parents ;</a:t>
            </a:r>
          </a:p>
          <a:p>
            <a:pPr marL="715963" lvl="1" indent="-268288" algn="just">
              <a:spcAft>
                <a:spcPts val="600"/>
              </a:spcAft>
              <a:buClr>
                <a:srgbClr val="E8642E"/>
              </a:buClr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ATSEM et enseignantes.</a:t>
            </a:r>
            <a:endParaRPr lang="fr-FR" sz="1800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E8642E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Questionnaires par cantine </a:t>
            </a:r>
            <a:r>
              <a:rPr lang="fr-FR" sz="2400" b="1" dirty="0">
                <a:solidFill>
                  <a:srgbClr val="4EBBAD"/>
                </a:solidFill>
              </a:rPr>
              <a:t>ouverts du 31/03 au 14/04 (version papier + numérique).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7FD11-8BFF-480E-A2C6-7D6CD3B6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4D0CD-CFA9-4559-8CFE-923F1A92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7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D58858C-00E2-4FE3-AA87-E1AB9D71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Participation à la consultation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0A5144D-2CB0-47CD-AC78-AC0DCC957510}"/>
              </a:ext>
            </a:extLst>
          </p:cNvPr>
          <p:cNvSpPr txBox="1">
            <a:spLocks/>
          </p:cNvSpPr>
          <p:nvPr/>
        </p:nvSpPr>
        <p:spPr>
          <a:xfrm>
            <a:off x="1185709" y="3328014"/>
            <a:ext cx="11201400" cy="33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rgbClr val="E8642E"/>
              </a:buClr>
            </a:pPr>
            <a:endParaRPr lang="fr-FR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934FBC-2350-48CB-9EEC-9446DB2E5190}"/>
              </a:ext>
            </a:extLst>
          </p:cNvPr>
          <p:cNvSpPr/>
          <p:nvPr/>
        </p:nvSpPr>
        <p:spPr>
          <a:xfrm>
            <a:off x="0" y="3180522"/>
            <a:ext cx="12192000" cy="2387158"/>
          </a:xfrm>
          <a:prstGeom prst="rect">
            <a:avLst/>
          </a:prstGeom>
          <a:solidFill>
            <a:srgbClr val="4EB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pPr marL="342900" indent="-342900" algn="just">
              <a:spcBef>
                <a:spcPts val="600"/>
              </a:spcBef>
              <a:buClr>
                <a:srgbClr val="E8642E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Nombre de participants global : </a:t>
            </a:r>
            <a:r>
              <a:rPr lang="fr-FR" sz="2400" b="1" dirty="0">
                <a:solidFill>
                  <a:schemeClr val="tx1"/>
                </a:solidFill>
              </a:rPr>
              <a:t>84 personnes </a:t>
            </a:r>
            <a:r>
              <a:rPr lang="fr-FR" sz="2400" dirty="0">
                <a:solidFill>
                  <a:schemeClr val="tx1"/>
                </a:solidFill>
              </a:rPr>
              <a:t>(vs. 28 p. lors de la 1re consultation)</a:t>
            </a:r>
          </a:p>
          <a:p>
            <a:pPr marL="715963" lvl="1" indent="-268288" algn="just">
              <a:buClr>
                <a:srgbClr val="E8642E"/>
              </a:buClr>
              <a:buFontTx/>
              <a:buChar char="-"/>
            </a:pPr>
            <a:r>
              <a:rPr lang="fr-FR" sz="1800" dirty="0"/>
              <a:t> Cantine du bourg : </a:t>
            </a:r>
            <a:r>
              <a:rPr lang="fr-FR" b="1" dirty="0">
                <a:solidFill>
                  <a:schemeClr val="tx1"/>
                </a:solidFill>
              </a:rPr>
              <a:t>60</a:t>
            </a:r>
            <a:r>
              <a:rPr lang="fr-FR" sz="1800" b="1" dirty="0">
                <a:solidFill>
                  <a:schemeClr val="tx1"/>
                </a:solidFill>
              </a:rPr>
              <a:t> personnes, dont 55 parents d’élèves </a:t>
            </a:r>
            <a:r>
              <a:rPr lang="fr-FR" sz="1800" dirty="0">
                <a:solidFill>
                  <a:schemeClr val="tx1"/>
                </a:solidFill>
              </a:rPr>
              <a:t>(vs. 18 p.)</a:t>
            </a:r>
          </a:p>
          <a:p>
            <a:pPr marL="715963" lvl="1" indent="-268288" algn="just">
              <a:buClr>
                <a:srgbClr val="E8642E"/>
              </a:buClr>
              <a:buFontTx/>
              <a:buChar char="-"/>
            </a:pPr>
            <a:r>
              <a:rPr lang="fr-FR" sz="1800" dirty="0"/>
              <a:t> Cantine de Loguivy : </a:t>
            </a:r>
            <a:r>
              <a:rPr lang="fr-FR" sz="1800" b="1" dirty="0">
                <a:solidFill>
                  <a:schemeClr val="tx1"/>
                </a:solidFill>
              </a:rPr>
              <a:t>24 personnes, exclusivement des parents d’élèves </a:t>
            </a:r>
            <a:r>
              <a:rPr lang="fr-FR" sz="1800" dirty="0">
                <a:solidFill>
                  <a:schemeClr val="tx1"/>
                </a:solidFill>
              </a:rPr>
              <a:t>(vs. 10 p.)</a:t>
            </a:r>
          </a:p>
          <a:p>
            <a:pPr marL="342900" indent="-342900" algn="just">
              <a:spcBef>
                <a:spcPts val="1200"/>
              </a:spcBef>
              <a:buClr>
                <a:srgbClr val="E8642E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Taux de participation des parents d’élèves : </a:t>
            </a:r>
            <a:r>
              <a:rPr lang="fr-FR" sz="2400" b="1" dirty="0">
                <a:solidFill>
                  <a:schemeClr val="tx1"/>
                </a:solidFill>
              </a:rPr>
              <a:t>70% (vs. 23,3%)</a:t>
            </a:r>
          </a:p>
          <a:p>
            <a:pPr marL="715963" lvl="1" indent="-268288" algn="just">
              <a:buClr>
                <a:srgbClr val="E8642E"/>
              </a:buClr>
              <a:buFontTx/>
              <a:buChar char="-"/>
            </a:pPr>
            <a:r>
              <a:rPr lang="fr-FR" sz="1800" dirty="0"/>
              <a:t> </a:t>
            </a:r>
            <a:r>
              <a:rPr lang="fr-FR" dirty="0"/>
              <a:t>Cantine</a:t>
            </a:r>
            <a:r>
              <a:rPr lang="fr-FR" sz="1800" dirty="0"/>
              <a:t> du bourg (ca. 80 enfants) : </a:t>
            </a:r>
            <a:r>
              <a:rPr lang="fr-FR" sz="1800" b="1" dirty="0">
                <a:solidFill>
                  <a:schemeClr val="tx1"/>
                </a:solidFill>
              </a:rPr>
              <a:t>75%</a:t>
            </a:r>
            <a:r>
              <a:rPr lang="fr-FR" sz="1800" dirty="0"/>
              <a:t> </a:t>
            </a:r>
            <a:r>
              <a:rPr lang="fr-FR" sz="1800" dirty="0">
                <a:solidFill>
                  <a:schemeClr val="tx1"/>
                </a:solidFill>
              </a:rPr>
              <a:t>(vs. 22,5%)</a:t>
            </a:r>
          </a:p>
          <a:p>
            <a:pPr marL="715963" lvl="1" indent="-268288" algn="just">
              <a:buClr>
                <a:srgbClr val="E8642E"/>
              </a:buClr>
              <a:buFontTx/>
              <a:buChar char="-"/>
            </a:pPr>
            <a:r>
              <a:rPr lang="fr-FR" sz="1800" dirty="0"/>
              <a:t> Cantine de Loguivy (ca. 40 enfants) : </a:t>
            </a:r>
            <a:r>
              <a:rPr lang="fr-FR" sz="1800" b="1" dirty="0">
                <a:solidFill>
                  <a:schemeClr val="tx1"/>
                </a:solidFill>
              </a:rPr>
              <a:t>60% </a:t>
            </a:r>
            <a:r>
              <a:rPr lang="fr-FR" sz="1800" dirty="0">
                <a:solidFill>
                  <a:schemeClr val="tx1"/>
                </a:solidFill>
              </a:rPr>
              <a:t>(vs. 25%)</a:t>
            </a:r>
          </a:p>
        </p:txBody>
      </p:sp>
    </p:spTree>
    <p:extLst>
      <p:ext uri="{BB962C8B-B14F-4D97-AF65-F5344CB8AC3E}">
        <p14:creationId xmlns:p14="http://schemas.microsoft.com/office/powerpoint/2010/main" val="30942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F002B-6A3A-4671-95AB-ECEE2A1360E6}"/>
              </a:ext>
            </a:extLst>
          </p:cNvPr>
          <p:cNvSpPr/>
          <p:nvPr/>
        </p:nvSpPr>
        <p:spPr>
          <a:xfrm>
            <a:off x="636104" y="2710509"/>
            <a:ext cx="8647044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A4C9D5-923B-49DB-97A6-5577342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29B20-7155-4BDA-9B35-D92177E75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Présentation de la consultation</a:t>
            </a:r>
          </a:p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Résultats </a:t>
            </a:r>
          </a:p>
          <a:p>
            <a:pPr marL="514350" indent="-514350">
              <a:lnSpc>
                <a:spcPct val="150000"/>
              </a:lnSpc>
              <a:buClr>
                <a:srgbClr val="E8642E"/>
              </a:buClr>
              <a:buSzPct val="120000"/>
              <a:buFont typeface="+mj-lt"/>
              <a:buAutoNum type="arabicPeriod"/>
            </a:pPr>
            <a:r>
              <a:rPr lang="fr-FR" dirty="0"/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88B7B-9DAC-4841-93AA-BAB0B625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Cantines de Ploubazlanec - Consultation annuelle 2022-2023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ECC83F-0969-40A2-B7DC-14EC72B5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A08B-F2F0-4D3B-9D71-E9D6CFF1FF3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6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18DE0-D6F7-473C-8C2B-DA31CD76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00"/>
                </a:solidFill>
                <a:latin typeface="Kristen ITC" panose="03050502040202030202" pitchFamily="66" charset="0"/>
              </a:rPr>
              <a:t>L’avis des enfants (et des plus grands qui mangent parfois à la cantine !)</a:t>
            </a:r>
          </a:p>
        </p:txBody>
      </p:sp>
    </p:spTree>
    <p:extLst>
      <p:ext uri="{BB962C8B-B14F-4D97-AF65-F5344CB8AC3E}">
        <p14:creationId xmlns:p14="http://schemas.microsoft.com/office/powerpoint/2010/main" val="2796213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2890</Words>
  <Application>Microsoft Office PowerPoint</Application>
  <PresentationFormat>Grand écran</PresentationFormat>
  <Paragraphs>317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Century Gothic</vt:lpstr>
      <vt:lpstr>Comic Sans MS</vt:lpstr>
      <vt:lpstr>Kristen ITC</vt:lpstr>
      <vt:lpstr>Wingdings</vt:lpstr>
      <vt:lpstr>Thème Office</vt:lpstr>
      <vt:lpstr>Présentation PowerPoint</vt:lpstr>
      <vt:lpstr>Agenda</vt:lpstr>
      <vt:lpstr>Objectifs de la consultation</vt:lpstr>
      <vt:lpstr>Structure du questionnaire</vt:lpstr>
      <vt:lpstr>Préambule : information obligatoire des convives</vt:lpstr>
      <vt:lpstr>Analyse des approvisionnements 2022</vt:lpstr>
      <vt:lpstr>Participation à la consultation</vt:lpstr>
      <vt:lpstr>Agenda</vt:lpstr>
      <vt:lpstr>L’avis des enfants (et des plus grands qui mangent parfois à la cantine !)</vt:lpstr>
      <vt:lpstr>Qu'est-ce que tu aimes le plus à la cantine ? « Manger, c'est trop bon. Les copains. » « La pizza et même les haricots verts » </vt:lpstr>
      <vt:lpstr>Qu'est-ce que tu aimes le moins à la cantine ? « Que ya des courgettes pasque j'aime pas les courgettes. »</vt:lpstr>
      <vt:lpstr>Qu'est-ce qui ferait que le moment à la cantine soit plus plaisant (ou encore plus plaisant !) pour toi ?</vt:lpstr>
      <vt:lpstr>Présentation PowerPoint</vt:lpstr>
      <vt:lpstr>Présentation PowerPoint</vt:lpstr>
      <vt:lpstr>Présentation PowerPoint</vt:lpstr>
      <vt:lpstr>Mêmes questions pour les enseignantes et ATSEM déjeunant à la cantine</vt:lpstr>
      <vt:lpstr>L’avis des adultes</vt:lpstr>
      <vt:lpstr>Niveau de satisfaction général De manière générale, quel est votre niveau de satisfaction actuel quant aux repas servis à la cantine ?</vt:lpstr>
      <vt:lpstr>Niveau de satisfaction par critère Et en particulier, quel est votre niveau de satisfaction actuel par critère ?</vt:lpstr>
      <vt:lpstr>Les points d’insatisfaction Si vous avez coché pour un ou plusieurs critères la réponse "peu satisfait" : pourriez-vous nous en dire plus ?</vt:lpstr>
      <vt:lpstr>Verbatims concernant les points d’insatisfaction Si vous avez coché pour un ou plusieurs critères la réponse "peu satisfait" : pourriez-vous nous en dire plus ? </vt:lpstr>
      <vt:lpstr>Verbatims concernant les points d’insatisfaction Si vous avez coché pour un ou plusieurs critères la réponse "peu satisfait" : pourriez-vous nous en dire plus ? </vt:lpstr>
      <vt:lpstr>Autres critères importants Souhaiteriez-vous nous faire part d'autres critères très importants à vos yeux ?</vt:lpstr>
      <vt:lpstr>Verbatims : autres critères importants Souhaiteriez-vous nous faire part d'autres critères très importants à vos yeux ?</vt:lpstr>
      <vt:lpstr>Verbatims : autres critères importants Souhaiteriez-vous nous faire part d'autres critères très importants à vos yeux ?</vt:lpstr>
      <vt:lpstr>Le mot de la fin Avez-vous d'autres préoccupations ou suggestions à nous transmettre ?</vt:lpstr>
      <vt:lpstr>Verbatims concernant le mot de la fin Avez-vous d'autres préoccupations ou suggestions à nous transmettre ?</vt:lpstr>
      <vt:lpstr>Verbatims concernant le mot de la fin Avez-vous d'autres préoccupations ou suggestions à nous transmettre ?</vt:lpstr>
      <vt:lpstr>Agenda</vt:lpstr>
      <vt:lpstr>En bref </vt:lpstr>
      <vt:lpstr>En bref </vt:lpstr>
      <vt:lpstr>En bref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 bouchard</dc:creator>
  <cp:lastModifiedBy>cathy Lachiver-Morin</cp:lastModifiedBy>
  <cp:revision>408</cp:revision>
  <dcterms:created xsi:type="dcterms:W3CDTF">2018-05-07T10:47:26Z</dcterms:created>
  <dcterms:modified xsi:type="dcterms:W3CDTF">2023-06-06T18:58:12Z</dcterms:modified>
</cp:coreProperties>
</file>